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24"/>
  </p:notesMasterIdLst>
  <p:handoutMasterIdLst>
    <p:handoutMasterId r:id="rId25"/>
  </p:handoutMasterIdLst>
  <p:sldIdLst>
    <p:sldId id="256" r:id="rId5"/>
    <p:sldId id="271" r:id="rId6"/>
    <p:sldId id="279" r:id="rId7"/>
    <p:sldId id="281" r:id="rId8"/>
    <p:sldId id="280" r:id="rId9"/>
    <p:sldId id="257" r:id="rId10"/>
    <p:sldId id="283" r:id="rId11"/>
    <p:sldId id="275" r:id="rId12"/>
    <p:sldId id="284" r:id="rId13"/>
    <p:sldId id="285" r:id="rId14"/>
    <p:sldId id="286" r:id="rId15"/>
    <p:sldId id="287" r:id="rId16"/>
    <p:sldId id="290" r:id="rId17"/>
    <p:sldId id="291" r:id="rId18"/>
    <p:sldId id="293" r:id="rId19"/>
    <p:sldId id="295" r:id="rId20"/>
    <p:sldId id="297" r:id="rId21"/>
    <p:sldId id="299" r:id="rId22"/>
    <p:sldId id="300"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24726"/>
    <a:srgbClr val="404040"/>
    <a:srgbClr val="FF9B45"/>
    <a:srgbClr val="DD462F"/>
    <a:srgbClr val="F8CFB6"/>
    <a:srgbClr val="F8CAB6"/>
    <a:srgbClr val="923922"/>
    <a:srgbClr val="F5F5F5"/>
    <a:srgbClr val="F2F2F2"/>
    <a:srgbClr val="D2B4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241" autoAdjust="0"/>
  </p:normalViewPr>
  <p:slideViewPr>
    <p:cSldViewPr snapToGrid="0">
      <p:cViewPr varScale="1">
        <p:scale>
          <a:sx n="82" d="100"/>
          <a:sy n="82" d="100"/>
        </p:scale>
        <p:origin x="720" y="7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4" d="100"/>
          <a:sy n="84" d="100"/>
        </p:scale>
        <p:origin x="3828"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0680FBE-A8DF-4758-9AC4-3A9E1039168F}" type="datetimeFigureOut">
              <a:rPr lang="en-US" smtClean="0"/>
              <a:t>5/28/2024</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C679768-A2FC-4D08-91F6-8DCE6C566B36}" type="slidenum">
              <a:rPr lang="en-US" smtClean="0"/>
              <a:t>‹#›</a:t>
            </a:fld>
            <a:endParaRPr lang="en-US" dirty="0"/>
          </a:p>
        </p:txBody>
      </p:sp>
    </p:spTree>
    <p:extLst>
      <p:ext uri="{BB962C8B-B14F-4D97-AF65-F5344CB8AC3E}">
        <p14:creationId xmlns:p14="http://schemas.microsoft.com/office/powerpoint/2010/main" val="18302551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13577B-6902-467D-A26C-08A0DD5E4E03}" type="datetimeFigureOut">
              <a:rPr lang="en-US" smtClean="0"/>
              <a:t>5/28/2024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F61EA0F-A667-4B49-8422-0062BC55E249}" type="slidenum">
              <a:rPr lang="en-US" smtClean="0"/>
              <a:t>‹#›</a:t>
            </a:fld>
            <a:endParaRPr lang="en-US" dirty="0"/>
          </a:p>
        </p:txBody>
      </p:sp>
    </p:spTree>
    <p:extLst>
      <p:ext uri="{BB962C8B-B14F-4D97-AF65-F5344CB8AC3E}">
        <p14:creationId xmlns:p14="http://schemas.microsoft.com/office/powerpoint/2010/main" val="33819102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61EA0F-A667-4B49-8422-0062BC55E249}" type="slidenum">
              <a:rPr lang="en-US" smtClean="0"/>
              <a:t>1</a:t>
            </a:fld>
            <a:endParaRPr lang="en-US" dirty="0"/>
          </a:p>
        </p:txBody>
      </p:sp>
    </p:spTree>
    <p:extLst>
      <p:ext uri="{BB962C8B-B14F-4D97-AF65-F5344CB8AC3E}">
        <p14:creationId xmlns:p14="http://schemas.microsoft.com/office/powerpoint/2010/main" val="10117698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bwMode="blackWhite">
          <a:xfrm>
            <a:off x="254950" y="262784"/>
            <a:ext cx="11682101" cy="6332433"/>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7185494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9" name="Rectangle 8"/>
          <p:cNvSpPr/>
          <p:nvPr userDrawn="1"/>
        </p:nvSpPr>
        <p:spPr>
          <a:xfrm>
            <a:off x="256032" y="265176"/>
            <a:ext cx="11683049" cy="6332433"/>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a:endParaRPr lang="en-US" sz="1800" dirty="0"/>
          </a:p>
        </p:txBody>
      </p:sp>
      <p:cxnSp>
        <p:nvCxnSpPr>
          <p:cNvPr id="12" name="Straight Connector 11"/>
          <p:cNvCxnSpPr/>
          <p:nvPr userDrawn="1"/>
        </p:nvCxnSpPr>
        <p:spPr>
          <a:xfrm>
            <a:off x="604434" y="1196392"/>
            <a:ext cx="10983132"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4" name="Title 3"/>
          <p:cNvSpPr>
            <a:spLocks noGrp="1"/>
          </p:cNvSpPr>
          <p:nvPr>
            <p:ph type="title"/>
          </p:nvPr>
        </p:nvSpPr>
        <p:spPr>
          <a:xfrm>
            <a:off x="521207" y="448056"/>
            <a:ext cx="6877119" cy="640080"/>
          </a:xfrm>
        </p:spPr>
        <p:txBody>
          <a:bodyPr anchor="b" anchorCtr="0">
            <a:normAutofit/>
          </a:bodyPr>
          <a:lstStyle>
            <a:lvl1pPr>
              <a:defRPr sz="2800">
                <a:solidFill>
                  <a:schemeClr val="bg2">
                    <a:lumMod val="25000"/>
                  </a:schemeClr>
                </a:solidFill>
              </a:defRPr>
            </a:lvl1pPr>
          </a:lstStyle>
          <a:p>
            <a:r>
              <a:rPr lang="en-US"/>
              <a:t>Click to edit Master title style</a:t>
            </a:r>
            <a:endParaRPr lang="en-US" dirty="0"/>
          </a:p>
        </p:txBody>
      </p:sp>
      <p:sp>
        <p:nvSpPr>
          <p:cNvPr id="3" name="Content Placeholder 2"/>
          <p:cNvSpPr>
            <a:spLocks noGrp="1"/>
          </p:cNvSpPr>
          <p:nvPr>
            <p:ph sz="quarter" idx="10"/>
          </p:nvPr>
        </p:nvSpPr>
        <p:spPr>
          <a:xfrm>
            <a:off x="539496" y="1435608"/>
            <a:ext cx="4416552" cy="3977640"/>
          </a:xfrm>
        </p:spPr>
        <p:txBody>
          <a:bodyPr vert="horz" lIns="91440" tIns="45720" rIns="91440" bIns="45720" rtlCol="0">
            <a:normAutofit/>
          </a:bodyPr>
          <a:lstStyle>
            <a:lvl1pPr>
              <a:defRPr lang="en-US" sz="1200" smtClean="0">
                <a:solidFill>
                  <a:schemeClr val="tx1">
                    <a:lumMod val="75000"/>
                    <a:lumOff val="25000"/>
                  </a:schemeClr>
                </a:solidFill>
              </a:defRPr>
            </a:lvl1pPr>
            <a:lvl2pPr>
              <a:defRPr lang="en-US" sz="1200" smtClean="0">
                <a:solidFill>
                  <a:schemeClr val="tx1">
                    <a:lumMod val="75000"/>
                    <a:lumOff val="25000"/>
                  </a:schemeClr>
                </a:solidFill>
              </a:defRPr>
            </a:lvl2pPr>
            <a:lvl3pPr>
              <a:defRPr lang="en-US" sz="1200" smtClean="0">
                <a:solidFill>
                  <a:schemeClr val="tx1">
                    <a:lumMod val="75000"/>
                    <a:lumOff val="25000"/>
                  </a:schemeClr>
                </a:solidFill>
              </a:defRPr>
            </a:lvl3pPr>
            <a:lvl4pPr>
              <a:defRPr lang="en-US" sz="1200" smtClean="0">
                <a:solidFill>
                  <a:schemeClr val="tx1">
                    <a:lumMod val="75000"/>
                    <a:lumOff val="25000"/>
                  </a:schemeClr>
                </a:solidFill>
              </a:defRPr>
            </a:lvl4pPr>
            <a:lvl5pPr>
              <a:defRPr lang="en-US" sz="1200">
                <a:solidFill>
                  <a:schemeClr val="tx1">
                    <a:lumMod val="75000"/>
                    <a:lumOff val="25000"/>
                  </a:schemeClr>
                </a:solidFill>
              </a:defRPr>
            </a:lvl5pPr>
          </a:lstStyle>
          <a:p>
            <a:pPr marL="0" lvl="0" indent="0">
              <a:lnSpc>
                <a:spcPct val="150000"/>
              </a:lnSpc>
              <a:spcBef>
                <a:spcPts val="1000"/>
              </a:spcBef>
              <a:spcAft>
                <a:spcPts val="1200"/>
              </a:spcAft>
              <a:buNone/>
            </a:pPr>
            <a:r>
              <a:rPr lang="en-US"/>
              <a:t>Click to edit Master text styles</a:t>
            </a:r>
          </a:p>
          <a:p>
            <a:pPr marL="0" lvl="1" indent="0">
              <a:lnSpc>
                <a:spcPct val="150000"/>
              </a:lnSpc>
              <a:spcBef>
                <a:spcPts val="1000"/>
              </a:spcBef>
              <a:spcAft>
                <a:spcPts val="1200"/>
              </a:spcAft>
              <a:buNone/>
            </a:pPr>
            <a:r>
              <a:rPr lang="en-US"/>
              <a:t>Second level</a:t>
            </a:r>
          </a:p>
          <a:p>
            <a:pPr marL="0" lvl="2" indent="0">
              <a:lnSpc>
                <a:spcPct val="150000"/>
              </a:lnSpc>
              <a:spcBef>
                <a:spcPts val="1000"/>
              </a:spcBef>
              <a:spcAft>
                <a:spcPts val="1200"/>
              </a:spcAft>
              <a:buNone/>
            </a:pPr>
            <a:r>
              <a:rPr lang="en-US"/>
              <a:t>Third level</a:t>
            </a:r>
          </a:p>
          <a:p>
            <a:pPr marL="0" lvl="3" indent="0">
              <a:lnSpc>
                <a:spcPct val="150000"/>
              </a:lnSpc>
              <a:spcBef>
                <a:spcPts val="1000"/>
              </a:spcBef>
              <a:spcAft>
                <a:spcPts val="1200"/>
              </a:spcAft>
              <a:buNone/>
            </a:pPr>
            <a:r>
              <a:rPr lang="en-US"/>
              <a:t>Fourth level</a:t>
            </a:r>
          </a:p>
          <a:p>
            <a:pPr marL="0" lvl="4" indent="0">
              <a:lnSpc>
                <a:spcPct val="150000"/>
              </a:lnSpc>
              <a:spcBef>
                <a:spcPts val="1000"/>
              </a:spcBef>
              <a:spcAft>
                <a:spcPts val="1200"/>
              </a:spcAft>
              <a:buNone/>
            </a:pPr>
            <a:r>
              <a:rPr lang="en-US"/>
              <a:t>Fifth level</a:t>
            </a:r>
            <a:endParaRPr lang="en-US" dirty="0"/>
          </a:p>
        </p:txBody>
      </p:sp>
      <p:sp>
        <p:nvSpPr>
          <p:cNvPr id="6" name="Date Placeholder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sz="1200" baseline="0">
                <a:solidFill>
                  <a:schemeClr val="tx1">
                    <a:lumMod val="65000"/>
                    <a:lumOff val="35000"/>
                  </a:schemeClr>
                </a:solidFill>
              </a:defRPr>
            </a:lvl1pPr>
          </a:lstStyle>
          <a:p>
            <a:fld id="{8BEEBAAA-29B5-4AF5-BC5F-7E580C29002D}" type="datetimeFigureOut">
              <a:rPr lang="en-US" smtClean="0"/>
              <a:pPr/>
              <a:t>5/28/2024</a:t>
            </a:fld>
            <a:endParaRPr lang="en-US" dirty="0"/>
          </a:p>
        </p:txBody>
      </p:sp>
      <p:sp>
        <p:nvSpPr>
          <p:cNvPr id="7" name="Footer Placeholder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sz="1200" baseline="0">
                <a:solidFill>
                  <a:schemeClr val="tx1">
                    <a:lumMod val="65000"/>
                    <a:lumOff val="35000"/>
                  </a:schemeClr>
                </a:solidFill>
              </a:defRPr>
            </a:lvl1pPr>
          </a:lstStyle>
          <a:p>
            <a:endParaRPr lang="en-US" dirty="0"/>
          </a:p>
        </p:txBody>
      </p:sp>
      <p:sp>
        <p:nvSpPr>
          <p:cNvPr id="8" name="Slide Number Placeholder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sz="1200" baseline="0">
                <a:solidFill>
                  <a:schemeClr val="tx1">
                    <a:lumMod val="65000"/>
                    <a:lumOff val="35000"/>
                  </a:schemeClr>
                </a:solidFill>
              </a:defRPr>
            </a:lvl1pPr>
          </a:lstStyle>
          <a:p>
            <a:fld id="{9860EDB8-5305-433F-BE41-D7A86D811DB3}" type="slidenum">
              <a:rPr lang="en-US" smtClean="0"/>
              <a:pPr/>
              <a:t>‹#›</a:t>
            </a:fld>
            <a:endParaRPr lang="en-US" dirty="0"/>
          </a:p>
        </p:txBody>
      </p:sp>
    </p:spTree>
    <p:extLst>
      <p:ext uri="{BB962C8B-B14F-4D97-AF65-F5344CB8AC3E}">
        <p14:creationId xmlns:p14="http://schemas.microsoft.com/office/powerpoint/2010/main" val="21858365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9" name="Rectangle 8"/>
          <p:cNvSpPr/>
          <p:nvPr userDrawn="1"/>
        </p:nvSpPr>
        <p:spPr>
          <a:xfrm>
            <a:off x="254951" y="262784"/>
            <a:ext cx="11683049" cy="6332433"/>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 name="Rectangle 9"/>
          <p:cNvSpPr/>
          <p:nvPr userDrawn="1"/>
        </p:nvSpPr>
        <p:spPr bwMode="blackWhite">
          <a:xfrm>
            <a:off x="254950" y="262784"/>
            <a:ext cx="11682101" cy="2072643"/>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 name="Title 1"/>
          <p:cNvSpPr>
            <a:spLocks noGrp="1"/>
          </p:cNvSpPr>
          <p:nvPr>
            <p:ph type="title"/>
          </p:nvPr>
        </p:nvSpPr>
        <p:spPr>
          <a:xfrm>
            <a:off x="521208" y="1536192"/>
            <a:ext cx="6876288" cy="640080"/>
          </a:xfrm>
        </p:spPr>
        <p:txBody>
          <a:bodyPr>
            <a:normAutofit/>
          </a:bodyPr>
          <a:lstStyle>
            <a:lvl1pPr>
              <a:defRPr sz="3600">
                <a:solidFill>
                  <a:schemeClr val="bg1"/>
                </a:solidFill>
              </a:defRPr>
            </a:lvl1pPr>
          </a:lstStyle>
          <a:p>
            <a:r>
              <a:rPr lang="en-US"/>
              <a:t>Click to edit Master title style</a:t>
            </a:r>
            <a:endParaRPr lang="en-US" dirty="0"/>
          </a:p>
        </p:txBody>
      </p:sp>
      <p:sp>
        <p:nvSpPr>
          <p:cNvPr id="7" name="Content Placeholder 6"/>
          <p:cNvSpPr>
            <a:spLocks noGrp="1"/>
          </p:cNvSpPr>
          <p:nvPr>
            <p:ph sz="quarter" idx="13"/>
          </p:nvPr>
        </p:nvSpPr>
        <p:spPr>
          <a:xfrm>
            <a:off x="539496" y="2560320"/>
            <a:ext cx="9445752" cy="3977640"/>
          </a:xfrm>
        </p:spPr>
        <p:txBody>
          <a:bodyPr vert="horz" lIns="91440" tIns="45720" rIns="91440" bIns="45720" rtlCol="0">
            <a:normAutofit/>
          </a:bodyPr>
          <a:lstStyle>
            <a:lvl1pPr>
              <a:defRPr lang="en-US" sz="2400" smtClean="0">
                <a:solidFill>
                  <a:schemeClr val="tx1">
                    <a:lumMod val="75000"/>
                    <a:lumOff val="25000"/>
                  </a:schemeClr>
                </a:solidFill>
                <a:latin typeface="+mj-lt"/>
              </a:defRPr>
            </a:lvl1pPr>
            <a:lvl2pPr>
              <a:defRPr lang="en-US" sz="1200" dirty="0" smtClean="0">
                <a:solidFill>
                  <a:schemeClr val="tx1">
                    <a:lumMod val="75000"/>
                    <a:lumOff val="25000"/>
                  </a:schemeClr>
                </a:solidFill>
              </a:defRPr>
            </a:lvl2pPr>
            <a:lvl3pPr>
              <a:defRPr lang="en-US" sz="1200" dirty="0" smtClean="0">
                <a:solidFill>
                  <a:schemeClr val="tx1">
                    <a:lumMod val="75000"/>
                    <a:lumOff val="25000"/>
                  </a:schemeClr>
                </a:solidFill>
              </a:defRPr>
            </a:lvl3pPr>
            <a:lvl4pPr>
              <a:defRPr lang="en-US" sz="1200" dirty="0" smtClean="0">
                <a:solidFill>
                  <a:schemeClr val="tx1">
                    <a:lumMod val="75000"/>
                    <a:lumOff val="25000"/>
                  </a:schemeClr>
                </a:solidFill>
              </a:defRPr>
            </a:lvl4pPr>
            <a:lvl5pPr>
              <a:defRPr lang="en-US" sz="1200" dirty="0">
                <a:solidFill>
                  <a:schemeClr val="tx1">
                    <a:lumMod val="75000"/>
                    <a:lumOff val="25000"/>
                  </a:schemeClr>
                </a:solidFill>
              </a:defRPr>
            </a:lvl5pPr>
          </a:lstStyle>
          <a:p>
            <a:pPr marL="0" lvl="0" indent="0">
              <a:lnSpc>
                <a:spcPct val="150000"/>
              </a:lnSpc>
              <a:spcBef>
                <a:spcPts val="1000"/>
              </a:spcBef>
              <a:spcAft>
                <a:spcPts val="1200"/>
              </a:spcAft>
              <a:buNone/>
            </a:pPr>
            <a:r>
              <a:rPr lang="en-US"/>
              <a:t>Click to edit Master text styles</a:t>
            </a:r>
          </a:p>
          <a:p>
            <a:pPr marL="0" lvl="1" indent="0">
              <a:lnSpc>
                <a:spcPct val="150000"/>
              </a:lnSpc>
              <a:spcBef>
                <a:spcPts val="1000"/>
              </a:spcBef>
              <a:spcAft>
                <a:spcPts val="1200"/>
              </a:spcAft>
              <a:buNone/>
            </a:pPr>
            <a:r>
              <a:rPr lang="en-US"/>
              <a:t>Second level</a:t>
            </a:r>
          </a:p>
          <a:p>
            <a:pPr marL="0" lvl="2" indent="0">
              <a:lnSpc>
                <a:spcPct val="150000"/>
              </a:lnSpc>
              <a:spcBef>
                <a:spcPts val="1000"/>
              </a:spcBef>
              <a:spcAft>
                <a:spcPts val="1200"/>
              </a:spcAft>
              <a:buNone/>
            </a:pPr>
            <a:r>
              <a:rPr lang="en-US"/>
              <a:t>Third level</a:t>
            </a:r>
          </a:p>
          <a:p>
            <a:pPr marL="0" lvl="3" indent="0">
              <a:lnSpc>
                <a:spcPct val="150000"/>
              </a:lnSpc>
              <a:spcBef>
                <a:spcPts val="1000"/>
              </a:spcBef>
              <a:spcAft>
                <a:spcPts val="1200"/>
              </a:spcAft>
              <a:buNone/>
            </a:pPr>
            <a:r>
              <a:rPr lang="en-US"/>
              <a:t>Fourth level</a:t>
            </a:r>
          </a:p>
          <a:p>
            <a:pPr marL="0" lvl="4" indent="0">
              <a:lnSpc>
                <a:spcPct val="150000"/>
              </a:lnSpc>
              <a:spcBef>
                <a:spcPts val="1000"/>
              </a:spcBef>
              <a:spcAft>
                <a:spcPts val="1200"/>
              </a:spcAft>
              <a:buNone/>
            </a:pPr>
            <a:r>
              <a:rPr lang="en-US"/>
              <a:t>Fifth level</a:t>
            </a:r>
            <a:endParaRPr lang="en-US" dirty="0"/>
          </a:p>
        </p:txBody>
      </p:sp>
    </p:spTree>
    <p:extLst>
      <p:ext uri="{BB962C8B-B14F-4D97-AF65-F5344CB8AC3E}">
        <p14:creationId xmlns:p14="http://schemas.microsoft.com/office/powerpoint/2010/main" val="13356555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256032" y="265176"/>
            <a:ext cx="11683049" cy="6332433"/>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a:endParaRPr lang="en-US" sz="1800" dirty="0"/>
          </a:p>
        </p:txBody>
      </p:sp>
      <p:sp>
        <p:nvSpPr>
          <p:cNvPr id="2" name="Title Placeholder 1"/>
          <p:cNvSpPr>
            <a:spLocks noGrp="1"/>
          </p:cNvSpPr>
          <p:nvPr>
            <p:ph type="title"/>
          </p:nvPr>
        </p:nvSpPr>
        <p:spPr>
          <a:xfrm>
            <a:off x="521208" y="448056"/>
            <a:ext cx="6876288" cy="640080"/>
          </a:xfrm>
          <a:prstGeom prst="rect">
            <a:avLst/>
          </a:prstGeom>
        </p:spPr>
        <p:txBody>
          <a:bodyPr vert="horz" lIns="91440" tIns="45720" rIns="91440" bIns="45720" rtlCol="0" anchor="b" anchorCtr="0">
            <a:normAutofit/>
          </a:bodyPr>
          <a:lstStyle/>
          <a:p>
            <a:r>
              <a:rPr lang="en-US"/>
              <a:t>Click to edit Master title style</a:t>
            </a:r>
            <a:endParaRPr lang="en-US" dirty="0"/>
          </a:p>
        </p:txBody>
      </p:sp>
      <p:sp>
        <p:nvSpPr>
          <p:cNvPr id="3" name="Text Placeholder 2"/>
          <p:cNvSpPr>
            <a:spLocks noGrp="1"/>
          </p:cNvSpPr>
          <p:nvPr>
            <p:ph type="body" idx="1"/>
          </p:nvPr>
        </p:nvSpPr>
        <p:spPr>
          <a:xfrm>
            <a:off x="539496" y="1435608"/>
            <a:ext cx="4416552" cy="397764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sz="1200" baseline="0">
                <a:solidFill>
                  <a:schemeClr val="tx1">
                    <a:lumMod val="65000"/>
                    <a:lumOff val="35000"/>
                  </a:schemeClr>
                </a:solidFill>
              </a:defRPr>
            </a:lvl1pPr>
          </a:lstStyle>
          <a:p>
            <a:fld id="{8BEEBAAA-29B5-4AF5-BC5F-7E580C29002D}" type="datetimeFigureOut">
              <a:rPr lang="en-US" smtClean="0"/>
              <a:pPr/>
              <a:t>5/28/2024</a:t>
            </a:fld>
            <a:endParaRPr lang="en-US" dirty="0"/>
          </a:p>
        </p:txBody>
      </p:sp>
      <p:sp>
        <p:nvSpPr>
          <p:cNvPr id="5" name="Footer Placeholder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sz="1200" baseline="0">
                <a:solidFill>
                  <a:schemeClr val="tx1">
                    <a:lumMod val="65000"/>
                    <a:lumOff val="35000"/>
                  </a:schemeClr>
                </a:solidFill>
              </a:defRPr>
            </a:lvl1pPr>
          </a:lstStyle>
          <a:p>
            <a:endParaRPr lang="en-US" dirty="0"/>
          </a:p>
        </p:txBody>
      </p:sp>
      <p:sp>
        <p:nvSpPr>
          <p:cNvPr id="6" name="Slide Number Placeholder 5"/>
          <p:cNvSpPr>
            <a:spLocks noGrp="1"/>
          </p:cNvSpPr>
          <p:nvPr>
            <p:ph type="sldNum" sz="quarter" idx="4"/>
          </p:nvPr>
        </p:nvSpPr>
        <p:spPr>
          <a:xfrm>
            <a:off x="8375904" y="6203952"/>
            <a:ext cx="3276600" cy="365125"/>
          </a:xfrm>
          <a:prstGeom prst="rect">
            <a:avLst/>
          </a:prstGeom>
        </p:spPr>
        <p:txBody>
          <a:bodyPr vert="horz" lIns="91440" tIns="45720" rIns="91440" bIns="45720" rtlCol="0" anchor="ctr"/>
          <a:lstStyle>
            <a:lvl1pPr algn="r">
              <a:defRPr sz="1200" baseline="0">
                <a:solidFill>
                  <a:schemeClr val="tx1">
                    <a:lumMod val="65000"/>
                    <a:lumOff val="35000"/>
                  </a:schemeClr>
                </a:solidFill>
              </a:defRPr>
            </a:lvl1pPr>
          </a:lstStyle>
          <a:p>
            <a:fld id="{9860EDB8-5305-433F-BE41-D7A86D811DB3}" type="slidenum">
              <a:rPr lang="en-US" smtClean="0"/>
              <a:pPr/>
              <a:t>‹#›</a:t>
            </a:fld>
            <a:endParaRPr lang="en-US" dirty="0"/>
          </a:p>
        </p:txBody>
      </p:sp>
      <p:cxnSp>
        <p:nvCxnSpPr>
          <p:cNvPr id="8" name="Straight Connector 7"/>
          <p:cNvCxnSpPr/>
          <p:nvPr userDrawn="1"/>
        </p:nvCxnSpPr>
        <p:spPr>
          <a:xfrm>
            <a:off x="604434" y="1196392"/>
            <a:ext cx="10983132"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675494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xStyles>
    <p:titleStyle>
      <a:lvl1pPr algn="l" defTabSz="914400" rtl="0" eaLnBrk="1" latinLnBrk="0" hangingPunct="1">
        <a:spcBef>
          <a:spcPct val="0"/>
        </a:spcBef>
        <a:buNone/>
        <a:defRPr sz="2800" kern="1200">
          <a:solidFill>
            <a:schemeClr val="tx1"/>
          </a:solidFill>
          <a:latin typeface="+mj-lt"/>
          <a:ea typeface="+mj-ea"/>
          <a:cs typeface="+mj-cs"/>
        </a:defRPr>
      </a:lvl1pPr>
    </p:titleStyle>
    <p:bodyStyle>
      <a:lvl1pPr marL="0" indent="0" algn="l" defTabSz="914400" rtl="0" eaLnBrk="1" latinLnBrk="0" hangingPunct="1">
        <a:lnSpc>
          <a:spcPct val="150000"/>
        </a:lnSpc>
        <a:spcBef>
          <a:spcPts val="1000"/>
        </a:spcBef>
        <a:spcAft>
          <a:spcPts val="1200"/>
        </a:spcAft>
        <a:buFontTx/>
        <a:buNone/>
        <a:defRPr lang="en-US" sz="1200" kern="1200" dirty="0">
          <a:solidFill>
            <a:schemeClr val="tx1"/>
          </a:solidFill>
          <a:latin typeface="+mn-lt"/>
          <a:ea typeface="+mn-ea"/>
          <a:cs typeface="+mn-cs"/>
        </a:defRPr>
      </a:lvl1pPr>
      <a:lvl2pPr marL="228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n-lt"/>
          <a:ea typeface="+mn-ea"/>
          <a:cs typeface="+mn-cs"/>
        </a:defRPr>
      </a:lvl2pPr>
      <a:lvl3pPr marL="685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n-lt"/>
          <a:ea typeface="+mn-ea"/>
          <a:cs typeface="+mn-cs"/>
        </a:defRPr>
      </a:lvl3pPr>
      <a:lvl4pPr marL="11430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4pPr>
      <a:lvl5pPr marL="16002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5pPr>
      <a:lvl6pPr marL="20574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6pPr>
      <a:lvl7pPr marL="2514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7pPr>
      <a:lvl8pPr marL="2971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8pPr>
      <a:lvl9pPr marL="3429000" indent="-228600" algn="l" defTabSz="914400" rtl="0" eaLnBrk="1" latinLnBrk="0" hangingPunct="1">
        <a:lnSpc>
          <a:spcPct val="90000"/>
        </a:lnSpc>
        <a:spcBef>
          <a:spcPct val="30000"/>
        </a:spcBef>
        <a:buFont typeface="Arial" panose="020B0604020202020204" pitchFamily="34" charset="0"/>
        <a:buNone/>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164324"/>
            <a:ext cx="10515600" cy="2387600"/>
          </a:xfrm>
        </p:spPr>
        <p:txBody>
          <a:bodyPr anchor="ctr" anchorCtr="0">
            <a:normAutofit/>
          </a:bodyPr>
          <a:lstStyle/>
          <a:p>
            <a:r>
              <a:rPr lang="en-US" sz="3200" b="0" i="0" dirty="0">
                <a:solidFill>
                  <a:schemeClr val="bg1"/>
                </a:solidFill>
                <a:effectLst/>
                <a:latin typeface="-apple-system"/>
              </a:rPr>
              <a:t>Introduction to </a:t>
            </a:r>
            <a:r>
              <a:rPr lang="en-US" sz="3200" b="0" i="0" dirty="0" err="1">
                <a:solidFill>
                  <a:schemeClr val="bg1"/>
                </a:solidFill>
                <a:effectLst/>
                <a:latin typeface="-apple-system"/>
              </a:rPr>
              <a:t>RxJS</a:t>
            </a:r>
            <a:endParaRPr lang="en-US" sz="6000" dirty="0">
              <a:solidFill>
                <a:schemeClr val="bg1"/>
              </a:solidFill>
            </a:endParaRPr>
          </a:p>
        </p:txBody>
      </p:sp>
      <p:sp>
        <p:nvSpPr>
          <p:cNvPr id="3" name="Subtitle 2"/>
          <p:cNvSpPr>
            <a:spLocks noGrp="1"/>
          </p:cNvSpPr>
          <p:nvPr>
            <p:ph type="subTitle" idx="4294967295"/>
          </p:nvPr>
        </p:nvSpPr>
        <p:spPr>
          <a:xfrm>
            <a:off x="855620" y="2933105"/>
            <a:ext cx="9582736" cy="1137793"/>
          </a:xfrm>
        </p:spPr>
        <p:txBody>
          <a:bodyPr>
            <a:normAutofit/>
          </a:bodyPr>
          <a:lstStyle/>
          <a:p>
            <a:pPr marL="0" indent="0">
              <a:buNone/>
            </a:pPr>
            <a:endParaRPr lang="en-US" sz="2400" dirty="0">
              <a:solidFill>
                <a:schemeClr val="bg1"/>
              </a:solidFill>
              <a:latin typeface="+mj-lt"/>
            </a:endParaRPr>
          </a:p>
        </p:txBody>
      </p:sp>
      <p:pic>
        <p:nvPicPr>
          <p:cNvPr id="4" name="Picture 3" descr="PowerPoint program icon"/>
          <p:cNvPicPr>
            <a:picLocks noChangeAspect="1"/>
          </p:cNvPicPr>
          <p:nvPr/>
        </p:nvPicPr>
        <p:blipFill>
          <a:blip r:embed="rId3"/>
          <a:srcRect/>
          <a:stretch/>
        </p:blipFill>
        <p:spPr bwMode="invGray">
          <a:xfrm>
            <a:off x="670216" y="5193062"/>
            <a:ext cx="822960" cy="822960"/>
          </a:xfrm>
          <a:prstGeom prst="rect">
            <a:avLst/>
          </a:prstGeom>
        </p:spPr>
      </p:pic>
    </p:spTree>
    <p:extLst>
      <p:ext uri="{BB962C8B-B14F-4D97-AF65-F5344CB8AC3E}">
        <p14:creationId xmlns:p14="http://schemas.microsoft.com/office/powerpoint/2010/main" val="24718077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2E9502-A74A-414A-6C0A-236FEDF7D1AB}"/>
              </a:ext>
            </a:extLst>
          </p:cNvPr>
          <p:cNvSpPr>
            <a:spLocks noGrp="1"/>
          </p:cNvSpPr>
          <p:nvPr>
            <p:ph type="title"/>
          </p:nvPr>
        </p:nvSpPr>
        <p:spPr/>
        <p:txBody>
          <a:bodyPr>
            <a:noAutofit/>
          </a:bodyPr>
          <a:lstStyle/>
          <a:p>
            <a:r>
              <a:rPr lang="en-US" sz="4000" b="0" i="0" dirty="0">
                <a:solidFill>
                  <a:srgbClr val="000000"/>
                </a:solidFill>
                <a:effectLst/>
                <a:highlight>
                  <a:srgbClr val="F7F7F7"/>
                </a:highlight>
                <a:latin typeface="-apple-system"/>
              </a:rPr>
              <a:t>Operators</a:t>
            </a:r>
            <a:endParaRPr lang="en-US" sz="4000" dirty="0"/>
          </a:p>
        </p:txBody>
      </p:sp>
      <p:sp>
        <p:nvSpPr>
          <p:cNvPr id="3" name="Content Placeholder 2">
            <a:extLst>
              <a:ext uri="{FF2B5EF4-FFF2-40B4-BE49-F238E27FC236}">
                <a16:creationId xmlns:a16="http://schemas.microsoft.com/office/drawing/2014/main" id="{38349925-86B3-76A4-FB3E-71FD349451DB}"/>
              </a:ext>
            </a:extLst>
          </p:cNvPr>
          <p:cNvSpPr>
            <a:spLocks noGrp="1"/>
          </p:cNvSpPr>
          <p:nvPr>
            <p:ph sz="quarter" idx="10"/>
          </p:nvPr>
        </p:nvSpPr>
        <p:spPr>
          <a:xfrm>
            <a:off x="539495" y="1435607"/>
            <a:ext cx="11058455" cy="4741257"/>
          </a:xfrm>
        </p:spPr>
        <p:txBody>
          <a:bodyPr>
            <a:normAutofit/>
          </a:bodyPr>
          <a:lstStyle/>
          <a:p>
            <a:r>
              <a:rPr lang="en-US" sz="2000" b="0" i="0" dirty="0">
                <a:solidFill>
                  <a:srgbClr val="000000"/>
                </a:solidFill>
                <a:effectLst/>
                <a:highlight>
                  <a:srgbClr val="F7F7F7"/>
                </a:highlight>
                <a:latin typeface="-apple-system"/>
              </a:rPr>
              <a:t>In </a:t>
            </a:r>
            <a:r>
              <a:rPr lang="en-US" sz="2000" b="0" i="0" dirty="0" err="1">
                <a:solidFill>
                  <a:srgbClr val="000000"/>
                </a:solidFill>
                <a:effectLst/>
                <a:highlight>
                  <a:srgbClr val="F7F7F7"/>
                </a:highlight>
                <a:latin typeface="-apple-system"/>
              </a:rPr>
              <a:t>RxJS</a:t>
            </a:r>
            <a:r>
              <a:rPr lang="en-US" sz="2000" b="0" i="0" dirty="0">
                <a:solidFill>
                  <a:srgbClr val="000000"/>
                </a:solidFill>
                <a:effectLst/>
                <a:highlight>
                  <a:srgbClr val="F7F7F7"/>
                </a:highlight>
                <a:latin typeface="-apple-system"/>
              </a:rPr>
              <a:t>, operators are functions that allow you to transform, filter, combine, and handle observables and their emitted values. They provide a powerful way to modify and manipulate observables in a declarative and composable manner.</a:t>
            </a:r>
            <a:endParaRPr lang="en-US" sz="2000" dirty="0"/>
          </a:p>
        </p:txBody>
      </p:sp>
      <p:pic>
        <p:nvPicPr>
          <p:cNvPr id="5" name="Picture 4">
            <a:extLst>
              <a:ext uri="{FF2B5EF4-FFF2-40B4-BE49-F238E27FC236}">
                <a16:creationId xmlns:a16="http://schemas.microsoft.com/office/drawing/2014/main" id="{81E9886A-E4EB-1D53-13AE-CE9DA9460FEB}"/>
              </a:ext>
            </a:extLst>
          </p:cNvPr>
          <p:cNvPicPr>
            <a:picLocks noChangeAspect="1"/>
          </p:cNvPicPr>
          <p:nvPr/>
        </p:nvPicPr>
        <p:blipFill>
          <a:blip r:embed="rId2"/>
          <a:stretch>
            <a:fillRect/>
          </a:stretch>
        </p:blipFill>
        <p:spPr>
          <a:xfrm>
            <a:off x="2774947" y="3007480"/>
            <a:ext cx="6312474" cy="2984079"/>
          </a:xfrm>
          <a:prstGeom prst="rect">
            <a:avLst/>
          </a:prstGeom>
        </p:spPr>
      </p:pic>
    </p:spTree>
    <p:extLst>
      <p:ext uri="{BB962C8B-B14F-4D97-AF65-F5344CB8AC3E}">
        <p14:creationId xmlns:p14="http://schemas.microsoft.com/office/powerpoint/2010/main" val="13648849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5D45C3-70DC-AE19-A99F-8DAD1ED8AE81}"/>
              </a:ext>
            </a:extLst>
          </p:cNvPr>
          <p:cNvSpPr>
            <a:spLocks noGrp="1"/>
          </p:cNvSpPr>
          <p:nvPr>
            <p:ph type="title"/>
          </p:nvPr>
        </p:nvSpPr>
        <p:spPr/>
        <p:txBody>
          <a:bodyPr/>
          <a:lstStyle/>
          <a:p>
            <a:r>
              <a:rPr lang="en-US" b="0" i="0" dirty="0">
                <a:solidFill>
                  <a:srgbClr val="000000"/>
                </a:solidFill>
                <a:effectLst/>
                <a:highlight>
                  <a:srgbClr val="F7F7F7"/>
                </a:highlight>
                <a:latin typeface="-apple-system"/>
              </a:rPr>
              <a:t>Subjects</a:t>
            </a:r>
            <a:endParaRPr lang="en-US" dirty="0"/>
          </a:p>
        </p:txBody>
      </p:sp>
      <p:sp>
        <p:nvSpPr>
          <p:cNvPr id="3" name="Content Placeholder 2">
            <a:extLst>
              <a:ext uri="{FF2B5EF4-FFF2-40B4-BE49-F238E27FC236}">
                <a16:creationId xmlns:a16="http://schemas.microsoft.com/office/drawing/2014/main" id="{7B2593EB-D1F9-EC35-E4AD-CBC27A112579}"/>
              </a:ext>
            </a:extLst>
          </p:cNvPr>
          <p:cNvSpPr>
            <a:spLocks noGrp="1"/>
          </p:cNvSpPr>
          <p:nvPr>
            <p:ph sz="quarter" idx="10"/>
          </p:nvPr>
        </p:nvSpPr>
        <p:spPr>
          <a:xfrm>
            <a:off x="539495" y="1435607"/>
            <a:ext cx="11021133" cy="5161135"/>
          </a:xfrm>
        </p:spPr>
        <p:txBody>
          <a:bodyPr>
            <a:normAutofit/>
          </a:bodyPr>
          <a:lstStyle/>
          <a:p>
            <a:r>
              <a:rPr lang="en-US" sz="1800" b="0" i="0" dirty="0">
                <a:solidFill>
                  <a:schemeClr val="tx1"/>
                </a:solidFill>
                <a:effectLst/>
                <a:latin typeface="-apple-system"/>
              </a:rPr>
              <a:t>In </a:t>
            </a:r>
            <a:r>
              <a:rPr lang="en-US" sz="1800" b="0" i="0" dirty="0" err="1">
                <a:solidFill>
                  <a:schemeClr val="tx1"/>
                </a:solidFill>
                <a:effectLst/>
                <a:latin typeface="-apple-system"/>
              </a:rPr>
              <a:t>RxJS</a:t>
            </a:r>
            <a:r>
              <a:rPr lang="en-US" sz="1800" b="0" i="0" dirty="0">
                <a:solidFill>
                  <a:schemeClr val="tx1"/>
                </a:solidFill>
                <a:effectLst/>
                <a:latin typeface="-apple-system"/>
              </a:rPr>
              <a:t>, a Subject is a special type of observable that allows values to be </a:t>
            </a:r>
            <a:r>
              <a:rPr lang="en-US" sz="1800" b="0" i="0" dirty="0" err="1">
                <a:solidFill>
                  <a:schemeClr val="tx1"/>
                </a:solidFill>
                <a:effectLst/>
                <a:latin typeface="-apple-system"/>
              </a:rPr>
              <a:t>multicasted</a:t>
            </a:r>
            <a:r>
              <a:rPr lang="en-US" sz="1800" b="0" i="0" dirty="0">
                <a:solidFill>
                  <a:schemeClr val="tx1"/>
                </a:solidFill>
                <a:effectLst/>
                <a:latin typeface="-apple-system"/>
              </a:rPr>
              <a:t> to multiple observers. It serves as both an Observable and an Observer, meaning that it can emit values as well as be subscribed to like any other observable.</a:t>
            </a:r>
          </a:p>
          <a:p>
            <a:pPr marL="285750" indent="-285750">
              <a:buFont typeface="Arial" panose="020B0604020202020204" pitchFamily="34" charset="0"/>
              <a:buChar char="•"/>
            </a:pPr>
            <a:r>
              <a:rPr lang="en-US" sz="1600" dirty="0">
                <a:solidFill>
                  <a:schemeClr val="tx1"/>
                </a:solidFill>
              </a:rPr>
              <a:t>Multicasting: Unlike regular observables that have unicast behavior (each subscription gets its own independent execution of the observable), subjects enable multicasting. This means that when a value is emitted by a subject, it is delivered to all the subscribers at the same time.</a:t>
            </a:r>
          </a:p>
          <a:p>
            <a:pPr marL="285750" indent="-285750">
              <a:buFont typeface="Arial" panose="020B0604020202020204" pitchFamily="34" charset="0"/>
              <a:buChar char="•"/>
            </a:pPr>
            <a:r>
              <a:rPr lang="en-US" sz="1600" dirty="0">
                <a:solidFill>
                  <a:schemeClr val="tx1"/>
                </a:solidFill>
              </a:rPr>
              <a:t>Emitting Values: Subjects have the ability to emit values using their next method. When a value is passed to next, it is emitted to all the subscribers of the subject. Subscribers will receive the emitted value as if it came directly from the source.</a:t>
            </a:r>
          </a:p>
          <a:p>
            <a:pPr marL="285750" indent="-285750">
              <a:buFont typeface="Arial" panose="020B0604020202020204" pitchFamily="34" charset="0"/>
              <a:buChar char="•"/>
            </a:pPr>
            <a:r>
              <a:rPr lang="en-US" sz="1600" dirty="0">
                <a:solidFill>
                  <a:schemeClr val="tx1"/>
                </a:solidFill>
              </a:rPr>
              <a:t>Subscribing to Subjects: You can subscribe to a subject just like any other observable using the subscribe method. Subscribers will start receiving values emitted by the subject from the point of subscription onwards.</a:t>
            </a:r>
          </a:p>
        </p:txBody>
      </p:sp>
    </p:spTree>
    <p:extLst>
      <p:ext uri="{BB962C8B-B14F-4D97-AF65-F5344CB8AC3E}">
        <p14:creationId xmlns:p14="http://schemas.microsoft.com/office/powerpoint/2010/main" val="21298340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5D45C3-70DC-AE19-A99F-8DAD1ED8AE81}"/>
              </a:ext>
            </a:extLst>
          </p:cNvPr>
          <p:cNvSpPr>
            <a:spLocks noGrp="1"/>
          </p:cNvSpPr>
          <p:nvPr>
            <p:ph type="title"/>
          </p:nvPr>
        </p:nvSpPr>
        <p:spPr/>
        <p:txBody>
          <a:bodyPr/>
          <a:lstStyle/>
          <a:p>
            <a:r>
              <a:rPr lang="en-US" b="0" i="0" dirty="0">
                <a:solidFill>
                  <a:srgbClr val="000000"/>
                </a:solidFill>
                <a:effectLst/>
                <a:highlight>
                  <a:srgbClr val="F7F7F7"/>
                </a:highlight>
                <a:latin typeface="-apple-system"/>
              </a:rPr>
              <a:t>Subjects</a:t>
            </a:r>
            <a:endParaRPr lang="en-US" dirty="0"/>
          </a:p>
        </p:txBody>
      </p:sp>
      <p:sp>
        <p:nvSpPr>
          <p:cNvPr id="3" name="Content Placeholder 2">
            <a:extLst>
              <a:ext uri="{FF2B5EF4-FFF2-40B4-BE49-F238E27FC236}">
                <a16:creationId xmlns:a16="http://schemas.microsoft.com/office/drawing/2014/main" id="{7B2593EB-D1F9-EC35-E4AD-CBC27A112579}"/>
              </a:ext>
            </a:extLst>
          </p:cNvPr>
          <p:cNvSpPr>
            <a:spLocks noGrp="1"/>
          </p:cNvSpPr>
          <p:nvPr>
            <p:ph sz="quarter" idx="10"/>
          </p:nvPr>
        </p:nvSpPr>
        <p:spPr>
          <a:xfrm>
            <a:off x="539495" y="1435607"/>
            <a:ext cx="11021133" cy="5161135"/>
          </a:xfrm>
        </p:spPr>
        <p:txBody>
          <a:bodyPr>
            <a:normAutofit/>
          </a:bodyPr>
          <a:lstStyle/>
          <a:p>
            <a:r>
              <a:rPr lang="en-US" sz="1800" b="0" i="0" dirty="0">
                <a:solidFill>
                  <a:srgbClr val="000000"/>
                </a:solidFill>
                <a:effectLst/>
                <a:highlight>
                  <a:srgbClr val="F7F7F7"/>
                </a:highlight>
                <a:latin typeface="-apple-system"/>
              </a:rPr>
              <a:t>In </a:t>
            </a:r>
            <a:r>
              <a:rPr lang="en-US" sz="1800" b="0" i="0" dirty="0" err="1">
                <a:solidFill>
                  <a:srgbClr val="000000"/>
                </a:solidFill>
                <a:effectLst/>
                <a:highlight>
                  <a:srgbClr val="F7F7F7"/>
                </a:highlight>
                <a:latin typeface="-apple-system"/>
              </a:rPr>
              <a:t>RxJS</a:t>
            </a:r>
            <a:r>
              <a:rPr lang="en-US" sz="1800" b="0" i="0" dirty="0">
                <a:solidFill>
                  <a:srgbClr val="000000"/>
                </a:solidFill>
                <a:effectLst/>
                <a:highlight>
                  <a:srgbClr val="F7F7F7"/>
                </a:highlight>
                <a:latin typeface="-apple-system"/>
              </a:rPr>
              <a:t>, a Subject is a special type of observable that allows values to be </a:t>
            </a:r>
            <a:r>
              <a:rPr lang="en-US" sz="1800" b="0" i="0" dirty="0" err="1">
                <a:solidFill>
                  <a:srgbClr val="000000"/>
                </a:solidFill>
                <a:effectLst/>
                <a:highlight>
                  <a:srgbClr val="F7F7F7"/>
                </a:highlight>
                <a:latin typeface="-apple-system"/>
              </a:rPr>
              <a:t>multicasted</a:t>
            </a:r>
            <a:r>
              <a:rPr lang="en-US" sz="1800" b="0" i="0" dirty="0">
                <a:solidFill>
                  <a:srgbClr val="000000"/>
                </a:solidFill>
                <a:effectLst/>
                <a:highlight>
                  <a:srgbClr val="F7F7F7"/>
                </a:highlight>
                <a:latin typeface="-apple-system"/>
              </a:rPr>
              <a:t> to multiple observers. It serves as both an Observable and an Observer, meaning that it can emit values as well as be subscribed to like any other observable.</a:t>
            </a:r>
          </a:p>
          <a:p>
            <a:pPr marL="514350" lvl="1" indent="-285750"/>
            <a:r>
              <a:rPr lang="en-US" sz="1800" b="0" i="0" dirty="0">
                <a:solidFill>
                  <a:srgbClr val="000000"/>
                </a:solidFill>
                <a:effectLst/>
                <a:highlight>
                  <a:srgbClr val="F7F7F7"/>
                </a:highlight>
                <a:latin typeface="-apple-system"/>
              </a:rPr>
              <a:t>Multiple Subscriptions: Subjects allow multiple observers to subscribe to them. When a subject emits a value, all its subscribers will receive that value simultaneously.</a:t>
            </a:r>
          </a:p>
          <a:p>
            <a:pPr marL="514350" lvl="1" indent="-285750"/>
            <a:r>
              <a:rPr lang="en-US" sz="1800" b="0" i="0" dirty="0">
                <a:solidFill>
                  <a:srgbClr val="000000"/>
                </a:solidFill>
                <a:effectLst/>
                <a:highlight>
                  <a:srgbClr val="F7F7F7"/>
                </a:highlight>
                <a:latin typeface="-apple-system"/>
              </a:rPr>
              <a:t>Different Types of Subjects: </a:t>
            </a:r>
            <a:r>
              <a:rPr lang="en-US" sz="1800" b="0" i="0" dirty="0" err="1">
                <a:solidFill>
                  <a:srgbClr val="000000"/>
                </a:solidFill>
                <a:effectLst/>
                <a:highlight>
                  <a:srgbClr val="F7F7F7"/>
                </a:highlight>
                <a:latin typeface="-apple-system"/>
              </a:rPr>
              <a:t>RxJS</a:t>
            </a:r>
            <a:r>
              <a:rPr lang="en-US" sz="1800" b="0" i="0" dirty="0">
                <a:solidFill>
                  <a:srgbClr val="000000"/>
                </a:solidFill>
                <a:effectLst/>
                <a:highlight>
                  <a:srgbClr val="F7F7F7"/>
                </a:highlight>
                <a:latin typeface="-apple-system"/>
              </a:rPr>
              <a:t> provides different types of subjects, such as Subject, </a:t>
            </a:r>
            <a:r>
              <a:rPr lang="en-US" sz="1800" b="0" i="0" dirty="0" err="1">
                <a:solidFill>
                  <a:srgbClr val="000000"/>
                </a:solidFill>
                <a:effectLst/>
                <a:highlight>
                  <a:srgbClr val="F7F7F7"/>
                </a:highlight>
                <a:latin typeface="-apple-system"/>
              </a:rPr>
              <a:t>BehaviorSubject</a:t>
            </a:r>
            <a:r>
              <a:rPr lang="en-US" sz="1800" b="0" i="0" dirty="0">
                <a:solidFill>
                  <a:srgbClr val="000000"/>
                </a:solidFill>
                <a:effectLst/>
                <a:highlight>
                  <a:srgbClr val="F7F7F7"/>
                </a:highlight>
                <a:latin typeface="-apple-system"/>
              </a:rPr>
              <a:t>, </a:t>
            </a:r>
            <a:r>
              <a:rPr lang="en-US" sz="1800" b="0" i="0" dirty="0" err="1">
                <a:solidFill>
                  <a:srgbClr val="000000"/>
                </a:solidFill>
                <a:effectLst/>
                <a:highlight>
                  <a:srgbClr val="F7F7F7"/>
                </a:highlight>
                <a:latin typeface="-apple-system"/>
              </a:rPr>
              <a:t>ReplaySubject</a:t>
            </a:r>
            <a:r>
              <a:rPr lang="en-US" sz="1800" b="0" i="0" dirty="0">
                <a:solidFill>
                  <a:srgbClr val="000000"/>
                </a:solidFill>
                <a:effectLst/>
                <a:highlight>
                  <a:srgbClr val="F7F7F7"/>
                </a:highlight>
                <a:latin typeface="-apple-system"/>
              </a:rPr>
              <a:t>, and </a:t>
            </a:r>
            <a:r>
              <a:rPr lang="en-US" sz="1800" b="0" i="0" dirty="0" err="1">
                <a:solidFill>
                  <a:srgbClr val="000000"/>
                </a:solidFill>
                <a:effectLst/>
                <a:highlight>
                  <a:srgbClr val="F7F7F7"/>
                </a:highlight>
                <a:latin typeface="-apple-system"/>
              </a:rPr>
              <a:t>AsyncSubject</a:t>
            </a:r>
            <a:r>
              <a:rPr lang="en-US" sz="1800" b="0" i="0" dirty="0">
                <a:solidFill>
                  <a:srgbClr val="000000"/>
                </a:solidFill>
                <a:effectLst/>
                <a:highlight>
                  <a:srgbClr val="F7F7F7"/>
                </a:highlight>
                <a:latin typeface="-apple-system"/>
              </a:rPr>
              <a:t>, each with its own characteristics and use cases. These subject types offer additional features like storing and replaying previous values or emitting only the last value upon completion.</a:t>
            </a:r>
          </a:p>
        </p:txBody>
      </p:sp>
    </p:spTree>
    <p:extLst>
      <p:ext uri="{BB962C8B-B14F-4D97-AF65-F5344CB8AC3E}">
        <p14:creationId xmlns:p14="http://schemas.microsoft.com/office/powerpoint/2010/main" val="2222974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599148-A2EF-1148-E8FB-CF822718AC19}"/>
              </a:ext>
            </a:extLst>
          </p:cNvPr>
          <p:cNvSpPr>
            <a:spLocks noGrp="1"/>
          </p:cNvSpPr>
          <p:nvPr>
            <p:ph type="title"/>
          </p:nvPr>
        </p:nvSpPr>
        <p:spPr/>
        <p:txBody>
          <a:bodyPr>
            <a:normAutofit/>
          </a:bodyPr>
          <a:lstStyle/>
          <a:p>
            <a:r>
              <a:rPr lang="en-US" b="1" dirty="0"/>
              <a:t>Subject</a:t>
            </a:r>
          </a:p>
        </p:txBody>
      </p:sp>
      <p:sp>
        <p:nvSpPr>
          <p:cNvPr id="3" name="Content Placeholder 2">
            <a:extLst>
              <a:ext uri="{FF2B5EF4-FFF2-40B4-BE49-F238E27FC236}">
                <a16:creationId xmlns:a16="http://schemas.microsoft.com/office/drawing/2014/main" id="{859A88D2-ACF5-9E59-31CE-54EC597B7B1F}"/>
              </a:ext>
            </a:extLst>
          </p:cNvPr>
          <p:cNvSpPr>
            <a:spLocks noGrp="1"/>
          </p:cNvSpPr>
          <p:nvPr>
            <p:ph sz="quarter" idx="10"/>
          </p:nvPr>
        </p:nvSpPr>
        <p:spPr>
          <a:xfrm>
            <a:off x="539495" y="1435608"/>
            <a:ext cx="11142431" cy="4974336"/>
          </a:xfrm>
        </p:spPr>
        <p:txBody>
          <a:bodyPr>
            <a:normAutofit/>
          </a:bodyPr>
          <a:lstStyle/>
          <a:p>
            <a:pPr marL="228600" indent="-228600">
              <a:buFont typeface="+mj-lt"/>
              <a:buAutoNum type="arabicPeriod"/>
            </a:pPr>
            <a:r>
              <a:rPr lang="en-US" sz="1800" dirty="0">
                <a:solidFill>
                  <a:schemeClr val="tx1"/>
                </a:solidFill>
              </a:rPr>
              <a:t>Subject</a:t>
            </a:r>
          </a:p>
          <a:p>
            <a:pPr marL="228600" indent="-228600">
              <a:buFont typeface="+mj-lt"/>
              <a:buAutoNum type="arabicPeriod"/>
            </a:pPr>
            <a:r>
              <a:rPr lang="en-US" sz="1800" b="0" i="0" dirty="0" err="1">
                <a:solidFill>
                  <a:schemeClr val="tx1"/>
                </a:solidFill>
                <a:effectLst/>
                <a:highlight>
                  <a:srgbClr val="F7F7F7"/>
                </a:highlight>
                <a:latin typeface="-apple-system"/>
              </a:rPr>
              <a:t>BehaviorSubject</a:t>
            </a:r>
            <a:endParaRPr lang="en-US" sz="1800" b="0" i="0" dirty="0">
              <a:solidFill>
                <a:schemeClr val="tx1"/>
              </a:solidFill>
              <a:effectLst/>
              <a:highlight>
                <a:srgbClr val="F7F7F7"/>
              </a:highlight>
              <a:latin typeface="-apple-system"/>
            </a:endParaRPr>
          </a:p>
          <a:p>
            <a:pPr marL="228600" indent="-228600">
              <a:buFont typeface="+mj-lt"/>
              <a:buAutoNum type="arabicPeriod"/>
            </a:pPr>
            <a:r>
              <a:rPr lang="en-US" sz="1800" b="0" i="0" dirty="0" err="1">
                <a:solidFill>
                  <a:schemeClr val="tx1"/>
                </a:solidFill>
                <a:effectLst/>
                <a:highlight>
                  <a:srgbClr val="F7F7F7"/>
                </a:highlight>
                <a:latin typeface="-apple-system"/>
              </a:rPr>
              <a:t>ReplaySubject</a:t>
            </a:r>
            <a:endParaRPr lang="en-US" sz="1800" dirty="0">
              <a:solidFill>
                <a:schemeClr val="tx1"/>
              </a:solidFill>
              <a:highlight>
                <a:srgbClr val="F7F7F7"/>
              </a:highlight>
              <a:latin typeface="-apple-system"/>
            </a:endParaRPr>
          </a:p>
          <a:p>
            <a:pPr marL="228600" indent="-228600">
              <a:buFont typeface="+mj-lt"/>
              <a:buAutoNum type="arabicPeriod"/>
            </a:pPr>
            <a:r>
              <a:rPr lang="en-US" sz="1800" b="0" i="0" dirty="0" err="1">
                <a:solidFill>
                  <a:schemeClr val="tx1"/>
                </a:solidFill>
                <a:effectLst/>
                <a:highlight>
                  <a:srgbClr val="F7F7F7"/>
                </a:highlight>
                <a:latin typeface="-apple-system"/>
              </a:rPr>
              <a:t>AsyncSubject</a:t>
            </a:r>
            <a:endParaRPr lang="en-US" sz="1800" dirty="0">
              <a:solidFill>
                <a:schemeClr val="tx1"/>
              </a:solidFill>
            </a:endParaRPr>
          </a:p>
        </p:txBody>
      </p:sp>
    </p:spTree>
    <p:extLst>
      <p:ext uri="{BB962C8B-B14F-4D97-AF65-F5344CB8AC3E}">
        <p14:creationId xmlns:p14="http://schemas.microsoft.com/office/powerpoint/2010/main" val="6335168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6FA76A-97FC-CBA9-8229-4E12C6519018}"/>
              </a:ext>
            </a:extLst>
          </p:cNvPr>
          <p:cNvSpPr>
            <a:spLocks noGrp="1"/>
          </p:cNvSpPr>
          <p:nvPr>
            <p:ph type="title"/>
          </p:nvPr>
        </p:nvSpPr>
        <p:spPr/>
        <p:txBody>
          <a:bodyPr>
            <a:normAutofit/>
          </a:bodyPr>
          <a:lstStyle/>
          <a:p>
            <a:r>
              <a:rPr lang="en-US" b="0" i="0" dirty="0">
                <a:solidFill>
                  <a:srgbClr val="000000"/>
                </a:solidFill>
                <a:effectLst/>
                <a:highlight>
                  <a:srgbClr val="F7F7F7"/>
                </a:highlight>
                <a:latin typeface="-apple-system"/>
              </a:rPr>
              <a:t>Subject:</a:t>
            </a:r>
            <a:endParaRPr lang="en-US" dirty="0"/>
          </a:p>
        </p:txBody>
      </p:sp>
      <p:sp>
        <p:nvSpPr>
          <p:cNvPr id="3" name="Content Placeholder 2">
            <a:extLst>
              <a:ext uri="{FF2B5EF4-FFF2-40B4-BE49-F238E27FC236}">
                <a16:creationId xmlns:a16="http://schemas.microsoft.com/office/drawing/2014/main" id="{C2D419B1-1CB9-5954-CE92-D9E3712A5926}"/>
              </a:ext>
            </a:extLst>
          </p:cNvPr>
          <p:cNvSpPr>
            <a:spLocks noGrp="1"/>
          </p:cNvSpPr>
          <p:nvPr>
            <p:ph sz="quarter" idx="10"/>
          </p:nvPr>
        </p:nvSpPr>
        <p:spPr>
          <a:xfrm>
            <a:off x="539495" y="1435608"/>
            <a:ext cx="11030463" cy="4974336"/>
          </a:xfrm>
        </p:spPr>
        <p:txBody>
          <a:bodyPr>
            <a:normAutofit/>
          </a:bodyPr>
          <a:lstStyle/>
          <a:p>
            <a:r>
              <a:rPr lang="en-US" sz="1600" dirty="0"/>
              <a:t>A Subject is a basic type of subject in </a:t>
            </a:r>
            <a:r>
              <a:rPr lang="en-US" sz="1600" dirty="0" err="1"/>
              <a:t>RxJS</a:t>
            </a:r>
            <a:r>
              <a:rPr lang="en-US" sz="1600" dirty="0"/>
              <a:t>. It acts as both an Observable and an Observer. It does not have an initial value and only emits values to currently subscribed observers. When a new value is emitted by the Subject, it is multicast to all subscribers simultaneously. Subscribers who subscribe after a value is emitted will not receive the previous values.</a:t>
            </a:r>
          </a:p>
        </p:txBody>
      </p:sp>
    </p:spTree>
    <p:extLst>
      <p:ext uri="{BB962C8B-B14F-4D97-AF65-F5344CB8AC3E}">
        <p14:creationId xmlns:p14="http://schemas.microsoft.com/office/powerpoint/2010/main" val="23280183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EF4C15-672E-93C7-5B9F-26B83D5B08BD}"/>
              </a:ext>
            </a:extLst>
          </p:cNvPr>
          <p:cNvSpPr>
            <a:spLocks noGrp="1"/>
          </p:cNvSpPr>
          <p:nvPr>
            <p:ph type="title"/>
          </p:nvPr>
        </p:nvSpPr>
        <p:spPr/>
        <p:txBody>
          <a:bodyPr>
            <a:normAutofit/>
          </a:bodyPr>
          <a:lstStyle/>
          <a:p>
            <a:r>
              <a:rPr lang="en-US" b="0" i="0" dirty="0" err="1">
                <a:solidFill>
                  <a:srgbClr val="000000"/>
                </a:solidFill>
                <a:effectLst/>
                <a:highlight>
                  <a:srgbClr val="F7F7F7"/>
                </a:highlight>
                <a:latin typeface="-apple-system"/>
              </a:rPr>
              <a:t>BehaviorSubject</a:t>
            </a:r>
            <a:r>
              <a:rPr lang="en-US" b="0" i="0" dirty="0">
                <a:solidFill>
                  <a:srgbClr val="000000"/>
                </a:solidFill>
                <a:effectLst/>
                <a:highlight>
                  <a:srgbClr val="F7F7F7"/>
                </a:highlight>
                <a:latin typeface="-apple-system"/>
              </a:rPr>
              <a:t>:</a:t>
            </a:r>
            <a:endParaRPr lang="en-US" dirty="0"/>
          </a:p>
        </p:txBody>
      </p:sp>
      <p:sp>
        <p:nvSpPr>
          <p:cNvPr id="3" name="Content Placeholder 2">
            <a:extLst>
              <a:ext uri="{FF2B5EF4-FFF2-40B4-BE49-F238E27FC236}">
                <a16:creationId xmlns:a16="http://schemas.microsoft.com/office/drawing/2014/main" id="{E65ECC5A-09B9-706D-8B5F-B179F363BA8B}"/>
              </a:ext>
            </a:extLst>
          </p:cNvPr>
          <p:cNvSpPr>
            <a:spLocks noGrp="1"/>
          </p:cNvSpPr>
          <p:nvPr>
            <p:ph sz="quarter" idx="10"/>
          </p:nvPr>
        </p:nvSpPr>
        <p:spPr>
          <a:xfrm>
            <a:off x="539495" y="1435608"/>
            <a:ext cx="11058455" cy="4974336"/>
          </a:xfrm>
        </p:spPr>
        <p:txBody>
          <a:bodyPr>
            <a:normAutofit/>
          </a:bodyPr>
          <a:lstStyle/>
          <a:p>
            <a:r>
              <a:rPr lang="en-US" sz="1600" b="0" i="0" dirty="0" err="1">
                <a:solidFill>
                  <a:srgbClr val="000000"/>
                </a:solidFill>
                <a:effectLst/>
                <a:highlight>
                  <a:srgbClr val="F7F7F7"/>
                </a:highlight>
                <a:latin typeface="-apple-system"/>
              </a:rPr>
              <a:t>BehaviorSubject</a:t>
            </a:r>
            <a:r>
              <a:rPr lang="en-US" sz="1600" b="0" i="0" dirty="0">
                <a:solidFill>
                  <a:srgbClr val="000000"/>
                </a:solidFill>
                <a:effectLst/>
                <a:highlight>
                  <a:srgbClr val="F7F7F7"/>
                </a:highlight>
                <a:latin typeface="-apple-system"/>
              </a:rPr>
              <a:t> is a variant of Subject that requires an initial value when created. It stores the current value and emits it to new subscribers upon subscription. When a new value is emitted, it updates the stored value and broadcasts the new value to all subscribers. Subscribers receive the most recent value emitted by the </a:t>
            </a:r>
            <a:r>
              <a:rPr lang="en-US" sz="1600" b="0" i="0" dirty="0" err="1">
                <a:solidFill>
                  <a:srgbClr val="000000"/>
                </a:solidFill>
                <a:effectLst/>
                <a:highlight>
                  <a:srgbClr val="F7F7F7"/>
                </a:highlight>
                <a:latin typeface="-apple-system"/>
              </a:rPr>
              <a:t>BehaviorSubject</a:t>
            </a:r>
            <a:r>
              <a:rPr lang="en-US" sz="1600" b="0" i="0" dirty="0">
                <a:solidFill>
                  <a:srgbClr val="000000"/>
                </a:solidFill>
                <a:effectLst/>
                <a:highlight>
                  <a:srgbClr val="F7F7F7"/>
                </a:highlight>
                <a:latin typeface="-apple-system"/>
              </a:rPr>
              <a:t>, even if they subscribe after the value was emitted.</a:t>
            </a:r>
            <a:endParaRPr lang="en-US" sz="1600" dirty="0"/>
          </a:p>
        </p:txBody>
      </p:sp>
    </p:spTree>
    <p:extLst>
      <p:ext uri="{BB962C8B-B14F-4D97-AF65-F5344CB8AC3E}">
        <p14:creationId xmlns:p14="http://schemas.microsoft.com/office/powerpoint/2010/main" val="24251589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114584-02B4-6512-5250-EE6AD749464C}"/>
              </a:ext>
            </a:extLst>
          </p:cNvPr>
          <p:cNvSpPr>
            <a:spLocks noGrp="1"/>
          </p:cNvSpPr>
          <p:nvPr>
            <p:ph type="title"/>
          </p:nvPr>
        </p:nvSpPr>
        <p:spPr/>
        <p:txBody>
          <a:bodyPr>
            <a:normAutofit/>
          </a:bodyPr>
          <a:lstStyle/>
          <a:p>
            <a:r>
              <a:rPr lang="en-US" b="0" i="0" dirty="0" err="1">
                <a:solidFill>
                  <a:srgbClr val="000000"/>
                </a:solidFill>
                <a:effectLst/>
                <a:highlight>
                  <a:srgbClr val="F7F7F7"/>
                </a:highlight>
                <a:latin typeface="-apple-system"/>
              </a:rPr>
              <a:t>ReplaySubject</a:t>
            </a:r>
            <a:r>
              <a:rPr lang="en-US" b="0" i="0" dirty="0">
                <a:solidFill>
                  <a:srgbClr val="000000"/>
                </a:solidFill>
                <a:effectLst/>
                <a:highlight>
                  <a:srgbClr val="F7F7F7"/>
                </a:highlight>
                <a:latin typeface="-apple-system"/>
              </a:rPr>
              <a:t>:</a:t>
            </a:r>
            <a:endParaRPr lang="en-US" dirty="0"/>
          </a:p>
        </p:txBody>
      </p:sp>
      <p:sp>
        <p:nvSpPr>
          <p:cNvPr id="3" name="Content Placeholder 2">
            <a:extLst>
              <a:ext uri="{FF2B5EF4-FFF2-40B4-BE49-F238E27FC236}">
                <a16:creationId xmlns:a16="http://schemas.microsoft.com/office/drawing/2014/main" id="{096F0C94-6503-DF8A-5829-3B8F04878BF6}"/>
              </a:ext>
            </a:extLst>
          </p:cNvPr>
          <p:cNvSpPr>
            <a:spLocks noGrp="1"/>
          </p:cNvSpPr>
          <p:nvPr>
            <p:ph sz="quarter" idx="10"/>
          </p:nvPr>
        </p:nvSpPr>
        <p:spPr>
          <a:xfrm>
            <a:off x="539495" y="1435608"/>
            <a:ext cx="11058455" cy="3977640"/>
          </a:xfrm>
        </p:spPr>
        <p:txBody>
          <a:bodyPr>
            <a:normAutofit/>
          </a:bodyPr>
          <a:lstStyle/>
          <a:p>
            <a:r>
              <a:rPr lang="en-US" sz="1600" dirty="0" err="1">
                <a:solidFill>
                  <a:schemeClr val="tx1"/>
                </a:solidFill>
              </a:rPr>
              <a:t>ReplaySubject</a:t>
            </a:r>
            <a:r>
              <a:rPr lang="en-US" sz="1600" dirty="0">
                <a:solidFill>
                  <a:schemeClr val="tx1"/>
                </a:solidFill>
              </a:rPr>
              <a:t> is another variant of Subject that replays a specified number of previous values to new subscribers. It has a buffer that stores a specified number of values, and when a new subscriber subscribes, it emits the buffered values to the subscriber. The buffer can be configured to replay all or a specific number of previously emitted values. This makes it useful when you want new subscribers to access a historical stream of values.</a:t>
            </a:r>
          </a:p>
        </p:txBody>
      </p:sp>
    </p:spTree>
    <p:extLst>
      <p:ext uri="{BB962C8B-B14F-4D97-AF65-F5344CB8AC3E}">
        <p14:creationId xmlns:p14="http://schemas.microsoft.com/office/powerpoint/2010/main" val="18889113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4790FD-81FA-3E01-9811-4FCB47EC70B8}"/>
              </a:ext>
            </a:extLst>
          </p:cNvPr>
          <p:cNvSpPr>
            <a:spLocks noGrp="1"/>
          </p:cNvSpPr>
          <p:nvPr>
            <p:ph type="title"/>
          </p:nvPr>
        </p:nvSpPr>
        <p:spPr/>
        <p:txBody>
          <a:bodyPr>
            <a:normAutofit/>
          </a:bodyPr>
          <a:lstStyle/>
          <a:p>
            <a:r>
              <a:rPr lang="en-US" b="0" i="0" dirty="0" err="1">
                <a:solidFill>
                  <a:srgbClr val="000000"/>
                </a:solidFill>
                <a:effectLst/>
                <a:highlight>
                  <a:srgbClr val="F7F7F7"/>
                </a:highlight>
                <a:latin typeface="-apple-system"/>
              </a:rPr>
              <a:t>AsyncSubject</a:t>
            </a:r>
            <a:endParaRPr lang="en-US" dirty="0"/>
          </a:p>
        </p:txBody>
      </p:sp>
      <p:sp>
        <p:nvSpPr>
          <p:cNvPr id="3" name="Content Placeholder 2">
            <a:extLst>
              <a:ext uri="{FF2B5EF4-FFF2-40B4-BE49-F238E27FC236}">
                <a16:creationId xmlns:a16="http://schemas.microsoft.com/office/drawing/2014/main" id="{C4E9E861-5CEF-7199-31E1-213A34F899F5}"/>
              </a:ext>
            </a:extLst>
          </p:cNvPr>
          <p:cNvSpPr>
            <a:spLocks noGrp="1"/>
          </p:cNvSpPr>
          <p:nvPr>
            <p:ph sz="quarter" idx="10"/>
          </p:nvPr>
        </p:nvSpPr>
        <p:spPr>
          <a:xfrm>
            <a:off x="539495" y="1435608"/>
            <a:ext cx="11030463" cy="4750588"/>
          </a:xfrm>
        </p:spPr>
        <p:txBody>
          <a:bodyPr>
            <a:normAutofit/>
          </a:bodyPr>
          <a:lstStyle/>
          <a:p>
            <a:r>
              <a:rPr lang="en-US" sz="1800" dirty="0" err="1">
                <a:solidFill>
                  <a:schemeClr val="tx1"/>
                </a:solidFill>
              </a:rPr>
              <a:t>AsyncSubject</a:t>
            </a:r>
            <a:r>
              <a:rPr lang="en-US" sz="1800" dirty="0">
                <a:solidFill>
                  <a:schemeClr val="tx1"/>
                </a:solidFill>
              </a:rPr>
              <a:t> is a variant of Subject that only emits the last value emitted by the source Observable (or the last value passed to its next method) when the source Observable completes. If the source Observable does not complete, </a:t>
            </a:r>
            <a:r>
              <a:rPr lang="en-US" sz="1800" dirty="0" err="1">
                <a:solidFill>
                  <a:schemeClr val="tx1"/>
                </a:solidFill>
              </a:rPr>
              <a:t>AsyncSubject</a:t>
            </a:r>
            <a:r>
              <a:rPr lang="en-US" sz="1800" dirty="0">
                <a:solidFill>
                  <a:schemeClr val="tx1"/>
                </a:solidFill>
              </a:rPr>
              <a:t> will not emit any values. It waits until the source Observable completes and then emits the last value to all subscribers. This can be useful when you only need the final value of an asynchronous operation, such as the result of an HTTP request.</a:t>
            </a:r>
          </a:p>
        </p:txBody>
      </p:sp>
    </p:spTree>
    <p:extLst>
      <p:ext uri="{BB962C8B-B14F-4D97-AF65-F5344CB8AC3E}">
        <p14:creationId xmlns:p14="http://schemas.microsoft.com/office/powerpoint/2010/main" val="11574421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433C8-C89C-0328-4BE6-71A924E9A25D}"/>
              </a:ext>
            </a:extLst>
          </p:cNvPr>
          <p:cNvSpPr>
            <a:spLocks noGrp="1"/>
          </p:cNvSpPr>
          <p:nvPr>
            <p:ph type="title"/>
          </p:nvPr>
        </p:nvSpPr>
        <p:spPr/>
        <p:txBody>
          <a:bodyPr/>
          <a:lstStyle/>
          <a:p>
            <a:r>
              <a:rPr lang="en-US" b="0" i="0" dirty="0">
                <a:solidFill>
                  <a:srgbClr val="000000"/>
                </a:solidFill>
                <a:effectLst/>
                <a:highlight>
                  <a:srgbClr val="F7F7F7"/>
                </a:highlight>
                <a:latin typeface="-apple-system"/>
              </a:rPr>
              <a:t>Hot and Cold Observables</a:t>
            </a:r>
            <a:endParaRPr lang="en-US" dirty="0"/>
          </a:p>
        </p:txBody>
      </p:sp>
      <p:sp>
        <p:nvSpPr>
          <p:cNvPr id="3" name="Content Placeholder 2">
            <a:extLst>
              <a:ext uri="{FF2B5EF4-FFF2-40B4-BE49-F238E27FC236}">
                <a16:creationId xmlns:a16="http://schemas.microsoft.com/office/drawing/2014/main" id="{CA4C78BD-A891-F25B-68D2-E142D3AD5B22}"/>
              </a:ext>
            </a:extLst>
          </p:cNvPr>
          <p:cNvSpPr>
            <a:spLocks noGrp="1"/>
          </p:cNvSpPr>
          <p:nvPr>
            <p:ph sz="quarter" idx="10"/>
          </p:nvPr>
        </p:nvSpPr>
        <p:spPr>
          <a:xfrm>
            <a:off x="539495" y="1435607"/>
            <a:ext cx="11151761" cy="4713265"/>
          </a:xfrm>
        </p:spPr>
        <p:txBody>
          <a:bodyPr>
            <a:normAutofit fontScale="92500" lnSpcReduction="20000"/>
          </a:bodyPr>
          <a:lstStyle/>
          <a:p>
            <a:pPr algn="l" fontAlgn="t">
              <a:lnSpc>
                <a:spcPct val="110000"/>
              </a:lnSpc>
              <a:buFont typeface="+mj-lt"/>
              <a:buAutoNum type="arabicPeriod"/>
            </a:pPr>
            <a:r>
              <a:rPr lang="en-US" sz="1600" b="1" i="0" dirty="0">
                <a:solidFill>
                  <a:srgbClr val="000000"/>
                </a:solidFill>
                <a:effectLst/>
                <a:highlight>
                  <a:srgbClr val="F7F7F7"/>
                </a:highlight>
              </a:rPr>
              <a:t>Hot Observables:</a:t>
            </a:r>
          </a:p>
          <a:p>
            <a:pPr marL="742950" lvl="1" indent="-285750" algn="l">
              <a:lnSpc>
                <a:spcPct val="110000"/>
              </a:lnSpc>
              <a:buFont typeface="+mj-lt"/>
              <a:buAutoNum type="arabicPeriod"/>
            </a:pPr>
            <a:r>
              <a:rPr lang="en-US" sz="1600" b="0" i="0" dirty="0">
                <a:solidFill>
                  <a:srgbClr val="000000"/>
                </a:solidFill>
                <a:effectLst/>
                <a:highlight>
                  <a:srgbClr val="F7F7F7"/>
                </a:highlight>
              </a:rPr>
              <a:t>Hot Observables are Observables that start emitting data as soon as they are created, regardless of whether there are any subscribers.</a:t>
            </a:r>
          </a:p>
          <a:p>
            <a:pPr marL="742950" lvl="1" indent="-285750" algn="l">
              <a:lnSpc>
                <a:spcPct val="110000"/>
              </a:lnSpc>
              <a:buFont typeface="+mj-lt"/>
              <a:buAutoNum type="arabicPeriod"/>
            </a:pPr>
            <a:r>
              <a:rPr lang="en-US" sz="1600" b="0" i="0" dirty="0">
                <a:solidFill>
                  <a:srgbClr val="000000"/>
                </a:solidFill>
                <a:effectLst/>
                <a:highlight>
                  <a:srgbClr val="F7F7F7"/>
                </a:highlight>
              </a:rPr>
              <a:t>In other words, the Hot Observable is independent of its subscribers and continues to emit events even if there are no active subscribers.</a:t>
            </a:r>
          </a:p>
          <a:p>
            <a:pPr marL="742950" lvl="1" indent="-285750" algn="l">
              <a:lnSpc>
                <a:spcPct val="110000"/>
              </a:lnSpc>
              <a:buFont typeface="+mj-lt"/>
              <a:buAutoNum type="arabicPeriod"/>
            </a:pPr>
            <a:r>
              <a:rPr lang="en-US" sz="1600" b="0" i="0" dirty="0">
                <a:solidFill>
                  <a:srgbClr val="000000"/>
                </a:solidFill>
                <a:effectLst/>
                <a:highlight>
                  <a:srgbClr val="F7F7F7"/>
                </a:highlight>
              </a:rPr>
              <a:t>Examples of Hot Observables include:</a:t>
            </a:r>
          </a:p>
          <a:p>
            <a:pPr marL="1143000" lvl="2" indent="-228600" algn="l">
              <a:lnSpc>
                <a:spcPct val="110000"/>
              </a:lnSpc>
              <a:buFont typeface="+mj-lt"/>
              <a:buAutoNum type="arabicPeriod"/>
            </a:pPr>
            <a:r>
              <a:rPr lang="en-US" sz="1600" b="0" i="0" dirty="0">
                <a:solidFill>
                  <a:srgbClr val="000000"/>
                </a:solidFill>
                <a:effectLst/>
                <a:highlight>
                  <a:srgbClr val="F7F7F7"/>
                </a:highlight>
              </a:rPr>
              <a:t>User input events (e.g., mouse clicks, keyboard events)</a:t>
            </a:r>
          </a:p>
          <a:p>
            <a:pPr marL="1143000" lvl="2" indent="-228600" algn="l">
              <a:lnSpc>
                <a:spcPct val="110000"/>
              </a:lnSpc>
              <a:buFont typeface="+mj-lt"/>
              <a:buAutoNum type="arabicPeriod"/>
            </a:pPr>
            <a:r>
              <a:rPr lang="en-US" sz="1600" b="0" i="0" dirty="0">
                <a:solidFill>
                  <a:srgbClr val="000000"/>
                </a:solidFill>
                <a:effectLst/>
                <a:highlight>
                  <a:srgbClr val="F7F7F7"/>
                </a:highlight>
              </a:rPr>
              <a:t>WebSocket connections</a:t>
            </a:r>
          </a:p>
          <a:p>
            <a:pPr marL="1143000" lvl="2" indent="-228600" algn="l">
              <a:lnSpc>
                <a:spcPct val="110000"/>
              </a:lnSpc>
              <a:buFont typeface="+mj-lt"/>
              <a:buAutoNum type="arabicPeriod"/>
            </a:pPr>
            <a:r>
              <a:rPr lang="en-US" sz="1600" b="0" i="0" dirty="0">
                <a:solidFill>
                  <a:srgbClr val="000000"/>
                </a:solidFill>
                <a:effectLst/>
                <a:highlight>
                  <a:srgbClr val="F7F7F7"/>
                </a:highlight>
              </a:rPr>
              <a:t>Server-Sent Events (SSE)</a:t>
            </a:r>
          </a:p>
          <a:p>
            <a:pPr marL="742950" lvl="1" indent="-285750" algn="l">
              <a:lnSpc>
                <a:spcPct val="110000"/>
              </a:lnSpc>
              <a:buFont typeface="+mj-lt"/>
              <a:buAutoNum type="arabicPeriod"/>
            </a:pPr>
            <a:r>
              <a:rPr lang="en-US" sz="1600" b="0" i="0" dirty="0">
                <a:solidFill>
                  <a:srgbClr val="000000"/>
                </a:solidFill>
                <a:effectLst/>
                <a:highlight>
                  <a:srgbClr val="F7F7F7"/>
                </a:highlight>
              </a:rPr>
              <a:t>Hot Observables are useful when you want to share a single data source among multiple subscribers, as they don't recreate the data source for each subscriber.</a:t>
            </a:r>
          </a:p>
          <a:p>
            <a:pPr>
              <a:lnSpc>
                <a:spcPct val="110000"/>
              </a:lnSpc>
            </a:pPr>
            <a:endParaRPr lang="en-US" sz="1600" dirty="0"/>
          </a:p>
        </p:txBody>
      </p:sp>
    </p:spTree>
    <p:extLst>
      <p:ext uri="{BB962C8B-B14F-4D97-AF65-F5344CB8AC3E}">
        <p14:creationId xmlns:p14="http://schemas.microsoft.com/office/powerpoint/2010/main" val="5400765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A1E5B0-FC49-75CD-020E-BF3F6C226724}"/>
              </a:ext>
            </a:extLst>
          </p:cNvPr>
          <p:cNvSpPr>
            <a:spLocks noGrp="1"/>
          </p:cNvSpPr>
          <p:nvPr>
            <p:ph type="title"/>
          </p:nvPr>
        </p:nvSpPr>
        <p:spPr/>
        <p:txBody>
          <a:bodyPr/>
          <a:lstStyle/>
          <a:p>
            <a:r>
              <a:rPr lang="en-US" b="0" i="0" dirty="0">
                <a:solidFill>
                  <a:srgbClr val="000000"/>
                </a:solidFill>
                <a:effectLst/>
                <a:highlight>
                  <a:srgbClr val="F7F7F7"/>
                </a:highlight>
                <a:latin typeface="-apple-system"/>
              </a:rPr>
              <a:t>Hot and Cold Observables</a:t>
            </a:r>
            <a:endParaRPr lang="en-US" dirty="0"/>
          </a:p>
        </p:txBody>
      </p:sp>
      <p:sp>
        <p:nvSpPr>
          <p:cNvPr id="3" name="Content Placeholder 2">
            <a:extLst>
              <a:ext uri="{FF2B5EF4-FFF2-40B4-BE49-F238E27FC236}">
                <a16:creationId xmlns:a16="http://schemas.microsoft.com/office/drawing/2014/main" id="{79004E05-E863-CDB8-975B-9A26B5832798}"/>
              </a:ext>
            </a:extLst>
          </p:cNvPr>
          <p:cNvSpPr>
            <a:spLocks noGrp="1"/>
          </p:cNvSpPr>
          <p:nvPr>
            <p:ph sz="quarter" idx="10"/>
          </p:nvPr>
        </p:nvSpPr>
        <p:spPr>
          <a:xfrm>
            <a:off x="539495" y="1435608"/>
            <a:ext cx="11114439" cy="4806572"/>
          </a:xfrm>
        </p:spPr>
        <p:txBody>
          <a:bodyPr>
            <a:normAutofit/>
          </a:bodyPr>
          <a:lstStyle/>
          <a:p>
            <a:pPr algn="l" fontAlgn="t">
              <a:lnSpc>
                <a:spcPct val="120000"/>
              </a:lnSpc>
              <a:buFont typeface="+mj-lt"/>
              <a:buAutoNum type="arabicPeriod"/>
            </a:pPr>
            <a:r>
              <a:rPr lang="en-US" sz="1600" b="1" i="0" dirty="0">
                <a:solidFill>
                  <a:srgbClr val="000000"/>
                </a:solidFill>
                <a:effectLst/>
                <a:highlight>
                  <a:srgbClr val="F7F7F7"/>
                </a:highlight>
              </a:rPr>
              <a:t>Cold Observables:</a:t>
            </a:r>
          </a:p>
          <a:p>
            <a:pPr marL="742950" lvl="1" indent="-285750">
              <a:lnSpc>
                <a:spcPct val="120000"/>
              </a:lnSpc>
            </a:pPr>
            <a:r>
              <a:rPr lang="en-US" sz="1600" b="0" i="0" dirty="0">
                <a:solidFill>
                  <a:srgbClr val="000000"/>
                </a:solidFill>
                <a:effectLst/>
                <a:highlight>
                  <a:srgbClr val="F7F7F7"/>
                </a:highlight>
              </a:rPr>
              <a:t>Cold Observables are Observables that only start emitting data when a subscriber is present.</a:t>
            </a:r>
          </a:p>
          <a:p>
            <a:pPr marL="742950" lvl="1" indent="-285750">
              <a:lnSpc>
                <a:spcPct val="120000"/>
              </a:lnSpc>
            </a:pPr>
            <a:r>
              <a:rPr lang="en-US" sz="1600" b="0" i="0" dirty="0">
                <a:solidFill>
                  <a:srgbClr val="000000"/>
                </a:solidFill>
                <a:effectLst/>
                <a:highlight>
                  <a:srgbClr val="F7F7F7"/>
                </a:highlight>
              </a:rPr>
              <a:t>In other words, the Cold Observable waits for a subscriber to be added before it begins emitting data.</a:t>
            </a:r>
          </a:p>
          <a:p>
            <a:pPr marL="742950" lvl="1" indent="-285750">
              <a:lnSpc>
                <a:spcPct val="120000"/>
              </a:lnSpc>
            </a:pPr>
            <a:r>
              <a:rPr lang="en-US" sz="1600" b="0" i="0" dirty="0">
                <a:solidFill>
                  <a:srgbClr val="000000"/>
                </a:solidFill>
                <a:effectLst/>
                <a:highlight>
                  <a:srgbClr val="F7F7F7"/>
                </a:highlight>
              </a:rPr>
              <a:t>Examples of Cold Observables include:</a:t>
            </a:r>
          </a:p>
          <a:p>
            <a:pPr marL="1143000" lvl="2">
              <a:lnSpc>
                <a:spcPct val="120000"/>
              </a:lnSpc>
            </a:pPr>
            <a:r>
              <a:rPr lang="en-US" sz="1600" b="0" i="0" dirty="0">
                <a:solidFill>
                  <a:srgbClr val="000000"/>
                </a:solidFill>
                <a:effectLst/>
                <a:highlight>
                  <a:srgbClr val="F7F7F7"/>
                </a:highlight>
              </a:rPr>
              <a:t>HTTP requests</a:t>
            </a:r>
          </a:p>
          <a:p>
            <a:pPr marL="1143000" lvl="2">
              <a:lnSpc>
                <a:spcPct val="120000"/>
              </a:lnSpc>
            </a:pPr>
            <a:r>
              <a:rPr lang="en-US" sz="1600" b="0" i="0" dirty="0">
                <a:solidFill>
                  <a:srgbClr val="000000"/>
                </a:solidFill>
                <a:effectLst/>
                <a:highlight>
                  <a:srgbClr val="F7F7F7"/>
                </a:highlight>
              </a:rPr>
              <a:t>File reads</a:t>
            </a:r>
          </a:p>
          <a:p>
            <a:pPr marL="1143000" lvl="2">
              <a:lnSpc>
                <a:spcPct val="120000"/>
              </a:lnSpc>
            </a:pPr>
            <a:r>
              <a:rPr lang="en-US" sz="1600" b="0" i="0" dirty="0">
                <a:solidFill>
                  <a:srgbClr val="000000"/>
                </a:solidFill>
                <a:effectLst/>
                <a:highlight>
                  <a:srgbClr val="F7F7F7"/>
                </a:highlight>
              </a:rPr>
              <a:t>Database queries</a:t>
            </a:r>
          </a:p>
          <a:p>
            <a:pPr marL="742950" lvl="1" indent="-285750">
              <a:lnSpc>
                <a:spcPct val="120000"/>
              </a:lnSpc>
            </a:pPr>
            <a:r>
              <a:rPr lang="en-US" sz="1600" b="0" i="0" dirty="0">
                <a:solidFill>
                  <a:srgbClr val="000000"/>
                </a:solidFill>
                <a:effectLst/>
                <a:highlight>
                  <a:srgbClr val="F7F7F7"/>
                </a:highlight>
              </a:rPr>
              <a:t>Cold Observables are useful when you want each subscriber to have its own dedicated data source, without interfering with other subscribers.</a:t>
            </a:r>
          </a:p>
        </p:txBody>
      </p:sp>
    </p:spTree>
    <p:extLst>
      <p:ext uri="{BB962C8B-B14F-4D97-AF65-F5344CB8AC3E}">
        <p14:creationId xmlns:p14="http://schemas.microsoft.com/office/powerpoint/2010/main" val="6632235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Autofit/>
          </a:bodyPr>
          <a:lstStyle/>
          <a:p>
            <a:r>
              <a:rPr lang="en-US" b="0" i="0" dirty="0">
                <a:solidFill>
                  <a:srgbClr val="000000"/>
                </a:solidFill>
                <a:effectLst/>
                <a:highlight>
                  <a:srgbClr val="F7F7F7"/>
                </a:highlight>
                <a:latin typeface="-apple-system"/>
              </a:rPr>
              <a:t>Introduction to </a:t>
            </a:r>
            <a:r>
              <a:rPr lang="en-US" b="0" i="0" dirty="0" err="1">
                <a:solidFill>
                  <a:srgbClr val="000000"/>
                </a:solidFill>
                <a:effectLst/>
                <a:highlight>
                  <a:srgbClr val="F7F7F7"/>
                </a:highlight>
                <a:latin typeface="-apple-system"/>
              </a:rPr>
              <a:t>RxJS</a:t>
            </a:r>
            <a:endParaRPr lang="en-US" dirty="0">
              <a:latin typeface="Segoe UI Light" panose="020B0502040204020203" pitchFamily="34" charset="0"/>
              <a:cs typeface="Segoe UI Light" panose="020B0502040204020203" pitchFamily="34" charset="0"/>
            </a:endParaRPr>
          </a:p>
        </p:txBody>
      </p:sp>
      <p:sp>
        <p:nvSpPr>
          <p:cNvPr id="38" name="Content Placeholder 17"/>
          <p:cNvSpPr txBox="1">
            <a:spLocks/>
          </p:cNvSpPr>
          <p:nvPr/>
        </p:nvSpPr>
        <p:spPr>
          <a:xfrm>
            <a:off x="541609" y="1524708"/>
            <a:ext cx="11121656" cy="4885236"/>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algn="l">
              <a:lnSpc>
                <a:spcPct val="120000"/>
              </a:lnSpc>
              <a:buFont typeface="Arial" panose="020B0604020202020204" pitchFamily="34" charset="0"/>
              <a:buChar char="•"/>
            </a:pPr>
            <a:r>
              <a:rPr lang="en-US" sz="1600" b="0" i="0" dirty="0" err="1">
                <a:solidFill>
                  <a:srgbClr val="000000"/>
                </a:solidFill>
                <a:effectLst/>
                <a:highlight>
                  <a:srgbClr val="F7F7F7"/>
                </a:highlight>
                <a:latin typeface="-apple-system"/>
              </a:rPr>
              <a:t>RxJS</a:t>
            </a:r>
            <a:r>
              <a:rPr lang="en-US" sz="1600" b="0" i="0" dirty="0">
                <a:solidFill>
                  <a:srgbClr val="000000"/>
                </a:solidFill>
                <a:effectLst/>
                <a:highlight>
                  <a:srgbClr val="F7F7F7"/>
                </a:highlight>
                <a:latin typeface="-apple-system"/>
              </a:rPr>
              <a:t> stands for Reactive Extensions for JavaScript.</a:t>
            </a:r>
          </a:p>
          <a:p>
            <a:pPr algn="l">
              <a:lnSpc>
                <a:spcPct val="120000"/>
              </a:lnSpc>
              <a:buFont typeface="Arial" panose="020B0604020202020204" pitchFamily="34" charset="0"/>
              <a:buChar char="•"/>
            </a:pPr>
            <a:r>
              <a:rPr lang="en-US" sz="1600" b="0" i="0" dirty="0">
                <a:solidFill>
                  <a:srgbClr val="000000"/>
                </a:solidFill>
                <a:effectLst/>
                <a:highlight>
                  <a:srgbClr val="F7F7F7"/>
                </a:highlight>
                <a:latin typeface="-apple-system"/>
              </a:rPr>
              <a:t>It is a powerful library for reactive programming in JavaScript.</a:t>
            </a:r>
          </a:p>
          <a:p>
            <a:pPr algn="l">
              <a:lnSpc>
                <a:spcPct val="120000"/>
              </a:lnSpc>
              <a:buFont typeface="Arial" panose="020B0604020202020204" pitchFamily="34" charset="0"/>
              <a:buChar char="•"/>
            </a:pPr>
            <a:r>
              <a:rPr lang="en-US" sz="1600" b="0" i="0" dirty="0">
                <a:solidFill>
                  <a:srgbClr val="000000"/>
                </a:solidFill>
                <a:effectLst/>
                <a:highlight>
                  <a:srgbClr val="F7F7F7"/>
                </a:highlight>
                <a:latin typeface="-apple-system"/>
              </a:rPr>
              <a:t>Reactive programming is a programming paradigm that focuses on the propagation of asynchronous data streams and the declaration of dependencies between the data and the underlying computation.</a:t>
            </a:r>
          </a:p>
          <a:p>
            <a:pPr algn="l">
              <a:lnSpc>
                <a:spcPct val="120000"/>
              </a:lnSpc>
              <a:buFont typeface="Arial" panose="020B0604020202020204" pitchFamily="34" charset="0"/>
              <a:buChar char="•"/>
            </a:pPr>
            <a:r>
              <a:rPr lang="en-US" sz="1600" b="0" i="0" dirty="0">
                <a:solidFill>
                  <a:srgbClr val="000000"/>
                </a:solidFill>
                <a:effectLst/>
                <a:highlight>
                  <a:srgbClr val="F7F7F7"/>
                </a:highlight>
                <a:latin typeface="-apple-system"/>
              </a:rPr>
              <a:t>It provides a wide range of operators for transforming, filtering, combining, and handling errors in observables.</a:t>
            </a:r>
          </a:p>
          <a:p>
            <a:pPr algn="l">
              <a:lnSpc>
                <a:spcPct val="120000"/>
              </a:lnSpc>
              <a:buFont typeface="Arial" panose="020B0604020202020204" pitchFamily="34" charset="0"/>
              <a:buChar char="•"/>
            </a:pPr>
            <a:r>
              <a:rPr lang="en-US" sz="1600" b="0" i="0" dirty="0" err="1">
                <a:solidFill>
                  <a:srgbClr val="000000"/>
                </a:solidFill>
                <a:effectLst/>
                <a:highlight>
                  <a:srgbClr val="F7F7F7"/>
                </a:highlight>
                <a:latin typeface="-apple-system"/>
              </a:rPr>
              <a:t>RxJS</a:t>
            </a:r>
            <a:r>
              <a:rPr lang="en-US" sz="1600" b="0" i="0" dirty="0">
                <a:solidFill>
                  <a:srgbClr val="000000"/>
                </a:solidFill>
                <a:effectLst/>
                <a:highlight>
                  <a:srgbClr val="F7F7F7"/>
                </a:highlight>
                <a:latin typeface="-apple-system"/>
              </a:rPr>
              <a:t> is widely used in modern JavaScript applications, especially in frameworks like Angular, to handle asynchronous events, manage data streams, and simplify complex asynchronous code.</a:t>
            </a:r>
          </a:p>
        </p:txBody>
      </p:sp>
    </p:spTree>
    <p:extLst>
      <p:ext uri="{BB962C8B-B14F-4D97-AF65-F5344CB8AC3E}">
        <p14:creationId xmlns:p14="http://schemas.microsoft.com/office/powerpoint/2010/main" val="345761616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0" i="0" dirty="0">
                <a:solidFill>
                  <a:srgbClr val="000000"/>
                </a:solidFill>
                <a:effectLst/>
                <a:highlight>
                  <a:srgbClr val="F7F7F7"/>
                </a:highlight>
                <a:latin typeface="-apple-system"/>
              </a:rPr>
              <a:t>Reactive Programming</a:t>
            </a:r>
            <a:endParaRPr lang="en-US" dirty="0">
              <a:latin typeface="Segoe UI Light" panose="020B0502040204020203" pitchFamily="34" charset="0"/>
              <a:cs typeface="Segoe UI Light" panose="020B0502040204020203" pitchFamily="34" charset="0"/>
            </a:endParaRPr>
          </a:p>
        </p:txBody>
      </p:sp>
      <p:sp>
        <p:nvSpPr>
          <p:cNvPr id="3" name="TextBox 2">
            <a:extLst>
              <a:ext uri="{FF2B5EF4-FFF2-40B4-BE49-F238E27FC236}">
                <a16:creationId xmlns:a16="http://schemas.microsoft.com/office/drawing/2014/main" id="{234D571D-E52E-4AFC-7DB3-7E2CE5F370B6}"/>
              </a:ext>
            </a:extLst>
          </p:cNvPr>
          <p:cNvSpPr txBox="1"/>
          <p:nvPr/>
        </p:nvSpPr>
        <p:spPr>
          <a:xfrm>
            <a:off x="521207" y="1357261"/>
            <a:ext cx="11244695" cy="4486100"/>
          </a:xfrm>
          <a:prstGeom prst="rect">
            <a:avLst/>
          </a:prstGeom>
          <a:noFill/>
        </p:spPr>
        <p:txBody>
          <a:bodyPr wrap="square">
            <a:spAutoFit/>
          </a:bodyPr>
          <a:lstStyle/>
          <a:p>
            <a:pPr algn="l">
              <a:lnSpc>
                <a:spcPct val="150000"/>
              </a:lnSpc>
              <a:buFont typeface="Arial" panose="020B0604020202020204" pitchFamily="34" charset="0"/>
              <a:buChar char="•"/>
            </a:pPr>
            <a:r>
              <a:rPr lang="en-US" sz="1600" b="0" i="0" dirty="0">
                <a:solidFill>
                  <a:srgbClr val="000000"/>
                </a:solidFill>
                <a:effectLst/>
                <a:highlight>
                  <a:srgbClr val="F7F7F7"/>
                </a:highlight>
                <a:latin typeface="-apple-system"/>
              </a:rPr>
              <a:t> Reactive programming is a programming paradigm that focuses on the propagation of changes and the declaration of dependencies between data and computations.</a:t>
            </a:r>
          </a:p>
          <a:p>
            <a:pPr algn="l">
              <a:lnSpc>
                <a:spcPct val="150000"/>
              </a:lnSpc>
              <a:buFont typeface="Arial" panose="020B0604020202020204" pitchFamily="34" charset="0"/>
              <a:buChar char="•"/>
            </a:pPr>
            <a:endParaRPr lang="en-US" sz="1600" b="0" i="0" dirty="0">
              <a:solidFill>
                <a:srgbClr val="000000"/>
              </a:solidFill>
              <a:effectLst/>
              <a:highlight>
                <a:srgbClr val="F7F7F7"/>
              </a:highlight>
              <a:latin typeface="-apple-system"/>
            </a:endParaRPr>
          </a:p>
          <a:p>
            <a:pPr algn="l">
              <a:lnSpc>
                <a:spcPct val="150000"/>
              </a:lnSpc>
              <a:buFont typeface="Arial" panose="020B0604020202020204" pitchFamily="34" charset="0"/>
              <a:buChar char="•"/>
            </a:pPr>
            <a:r>
              <a:rPr lang="en-US" sz="1600" b="0" i="0" dirty="0">
                <a:solidFill>
                  <a:srgbClr val="000000"/>
                </a:solidFill>
                <a:effectLst/>
                <a:highlight>
                  <a:srgbClr val="F7F7F7"/>
                </a:highlight>
                <a:latin typeface="-apple-system"/>
              </a:rPr>
              <a:t> In traditional imperative programming, you write code that explicitly describes the sequence of steps to be executed, Instead of defining step-by-step instructions, you declare the relationships and dependencies between the data and let the system automatically handle the propagation of changes.</a:t>
            </a:r>
          </a:p>
          <a:p>
            <a:pPr algn="l">
              <a:lnSpc>
                <a:spcPct val="150000"/>
              </a:lnSpc>
              <a:buFont typeface="Arial" panose="020B0604020202020204" pitchFamily="34" charset="0"/>
              <a:buChar char="•"/>
            </a:pPr>
            <a:r>
              <a:rPr lang="en-US" sz="1600" b="0" i="0" dirty="0">
                <a:solidFill>
                  <a:srgbClr val="000000"/>
                </a:solidFill>
                <a:effectLst/>
                <a:highlight>
                  <a:srgbClr val="F7F7F7"/>
                </a:highlight>
                <a:latin typeface="-apple-system"/>
              </a:rPr>
              <a:t> Reactive programming enables you to build applications that respond to changes in data or events in a more efficient and scalable way.</a:t>
            </a:r>
          </a:p>
          <a:p>
            <a:pPr algn="l">
              <a:lnSpc>
                <a:spcPct val="150000"/>
              </a:lnSpc>
              <a:buFont typeface="Arial" panose="020B0604020202020204" pitchFamily="34" charset="0"/>
              <a:buChar char="•"/>
            </a:pPr>
            <a:r>
              <a:rPr lang="en-US" sz="1600" b="0" i="0" dirty="0">
                <a:solidFill>
                  <a:srgbClr val="000000"/>
                </a:solidFill>
                <a:effectLst/>
                <a:highlight>
                  <a:srgbClr val="F7F7F7"/>
                </a:highlight>
                <a:latin typeface="-apple-system"/>
              </a:rPr>
              <a:t>Reactive programming provides abstractions, such as observables, that represent streams of data over time.</a:t>
            </a:r>
          </a:p>
          <a:p>
            <a:pPr algn="l">
              <a:lnSpc>
                <a:spcPct val="150000"/>
              </a:lnSpc>
              <a:buFont typeface="Arial" panose="020B0604020202020204" pitchFamily="34" charset="0"/>
              <a:buChar char="•"/>
            </a:pPr>
            <a:r>
              <a:rPr lang="en-US" sz="1600" b="0" i="0" dirty="0">
                <a:solidFill>
                  <a:srgbClr val="000000"/>
                </a:solidFill>
                <a:effectLst/>
                <a:highlight>
                  <a:srgbClr val="F7F7F7"/>
                </a:highlight>
                <a:latin typeface="-apple-system"/>
              </a:rPr>
              <a:t> These streams can be transformed, filtered, and combined using operators, allowing you to express complex asynchronous behavior in a more concise and composable manner.</a:t>
            </a:r>
          </a:p>
          <a:p>
            <a:pPr algn="l">
              <a:lnSpc>
                <a:spcPct val="150000"/>
              </a:lnSpc>
              <a:buFont typeface="Arial" panose="020B0604020202020204" pitchFamily="34" charset="0"/>
              <a:buChar char="•"/>
            </a:pPr>
            <a:r>
              <a:rPr lang="en-US" sz="1600" b="0" i="0" dirty="0">
                <a:solidFill>
                  <a:srgbClr val="000000"/>
                </a:solidFill>
                <a:effectLst/>
                <a:highlight>
                  <a:srgbClr val="F7F7F7"/>
                </a:highlight>
                <a:latin typeface="-apple-system"/>
              </a:rPr>
              <a:t> By leveraging reactive programming, you can build applications that are more responsive, scalable, and easier to reason about.</a:t>
            </a:r>
          </a:p>
        </p:txBody>
      </p:sp>
    </p:spTree>
    <p:extLst>
      <p:ext uri="{BB962C8B-B14F-4D97-AF65-F5344CB8AC3E}">
        <p14:creationId xmlns:p14="http://schemas.microsoft.com/office/powerpoint/2010/main" val="110700175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latin typeface="Segoe UI Light" panose="020B0502040204020203" pitchFamily="34" charset="0"/>
                <a:cs typeface="Segoe UI Light" panose="020B0502040204020203" pitchFamily="34" charset="0"/>
              </a:rPr>
              <a:t>Morph</a:t>
            </a:r>
          </a:p>
        </p:txBody>
      </p:sp>
      <p:sp>
        <p:nvSpPr>
          <p:cNvPr id="5" name="Content Placeholder 4"/>
          <p:cNvSpPr>
            <a:spLocks noGrp="1"/>
          </p:cNvSpPr>
          <p:nvPr>
            <p:ph sz="half" idx="4294967295"/>
          </p:nvPr>
        </p:nvSpPr>
        <p:spPr>
          <a:xfrm>
            <a:off x="541610" y="1431010"/>
            <a:ext cx="4557164" cy="4790886"/>
          </a:xfrm>
        </p:spPr>
        <p:txBody>
          <a:bodyPr vert="horz" lIns="91440" tIns="45720" rIns="91440" bIns="45720" rtlCol="0">
            <a:normAutofit/>
          </a:bodyPr>
          <a:lstStyle/>
          <a:p>
            <a:pPr marL="0" indent="0">
              <a:lnSpc>
                <a:spcPts val="1800"/>
              </a:lnSpc>
              <a:spcBef>
                <a:spcPts val="1000"/>
              </a:spcBef>
              <a:spcAft>
                <a:spcPts val="600"/>
              </a:spcAft>
              <a:buNone/>
            </a:pPr>
            <a:endParaRPr lang="en-US" sz="1200" dirty="0">
              <a:solidFill>
                <a:prstClr val="black">
                  <a:lumMod val="75000"/>
                  <a:lumOff val="25000"/>
                </a:prstClr>
              </a:solidFill>
              <a:latin typeface="Segoe UI" panose="020B0502040204020203" pitchFamily="34" charset="0"/>
              <a:cs typeface="Segoe UI" panose="020B0502040204020203" pitchFamily="34" charset="0"/>
            </a:endParaRPr>
          </a:p>
        </p:txBody>
      </p:sp>
      <p:pic>
        <p:nvPicPr>
          <p:cNvPr id="4" name="Picture 3">
            <a:extLst>
              <a:ext uri="{FF2B5EF4-FFF2-40B4-BE49-F238E27FC236}">
                <a16:creationId xmlns:a16="http://schemas.microsoft.com/office/drawing/2014/main" id="{A7CEAE9F-0C8E-C361-41C1-33E456A4AAA2}"/>
              </a:ext>
            </a:extLst>
          </p:cNvPr>
          <p:cNvPicPr>
            <a:picLocks noChangeAspect="1"/>
          </p:cNvPicPr>
          <p:nvPr/>
        </p:nvPicPr>
        <p:blipFill>
          <a:blip r:embed="rId2"/>
          <a:stretch>
            <a:fillRect/>
          </a:stretch>
        </p:blipFill>
        <p:spPr>
          <a:xfrm>
            <a:off x="609845" y="448056"/>
            <a:ext cx="11230701" cy="2620888"/>
          </a:xfrm>
          <a:prstGeom prst="rect">
            <a:avLst/>
          </a:prstGeom>
        </p:spPr>
      </p:pic>
      <p:pic>
        <p:nvPicPr>
          <p:cNvPr id="10" name="Picture 9">
            <a:extLst>
              <a:ext uri="{FF2B5EF4-FFF2-40B4-BE49-F238E27FC236}">
                <a16:creationId xmlns:a16="http://schemas.microsoft.com/office/drawing/2014/main" id="{5231A6F4-8832-DC5B-2295-56554F840CA2}"/>
              </a:ext>
            </a:extLst>
          </p:cNvPr>
          <p:cNvPicPr>
            <a:picLocks noChangeAspect="1"/>
          </p:cNvPicPr>
          <p:nvPr/>
        </p:nvPicPr>
        <p:blipFill>
          <a:blip r:embed="rId3"/>
          <a:stretch>
            <a:fillRect/>
          </a:stretch>
        </p:blipFill>
        <p:spPr>
          <a:xfrm>
            <a:off x="609846" y="3143044"/>
            <a:ext cx="11407983" cy="3659737"/>
          </a:xfrm>
          <a:prstGeom prst="rect">
            <a:avLst/>
          </a:prstGeom>
        </p:spPr>
      </p:pic>
    </p:spTree>
    <p:extLst>
      <p:ext uri="{BB962C8B-B14F-4D97-AF65-F5344CB8AC3E}">
        <p14:creationId xmlns:p14="http://schemas.microsoft.com/office/powerpoint/2010/main" val="9580368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4D851759-114F-580A-1345-7650CDADA2B9}"/>
              </a:ext>
            </a:extLst>
          </p:cNvPr>
          <p:cNvSpPr>
            <a:spLocks noGrp="1"/>
          </p:cNvSpPr>
          <p:nvPr>
            <p:ph type="title"/>
          </p:nvPr>
        </p:nvSpPr>
        <p:spPr/>
        <p:txBody>
          <a:bodyPr>
            <a:normAutofit/>
          </a:bodyPr>
          <a:lstStyle/>
          <a:p>
            <a:r>
              <a:rPr lang="en-US" b="0" i="0" dirty="0">
                <a:solidFill>
                  <a:srgbClr val="000000"/>
                </a:solidFill>
                <a:effectLst/>
                <a:latin typeface="-apple-system"/>
              </a:rPr>
              <a:t>What's stream in </a:t>
            </a:r>
            <a:r>
              <a:rPr lang="en-US" b="0" i="0" dirty="0" err="1">
                <a:solidFill>
                  <a:srgbClr val="000000"/>
                </a:solidFill>
                <a:effectLst/>
                <a:latin typeface="-apple-system"/>
              </a:rPr>
              <a:t>RxJs</a:t>
            </a:r>
            <a:endParaRPr lang="en-US" dirty="0"/>
          </a:p>
        </p:txBody>
      </p:sp>
      <p:sp>
        <p:nvSpPr>
          <p:cNvPr id="9" name="TextBox 8">
            <a:extLst>
              <a:ext uri="{FF2B5EF4-FFF2-40B4-BE49-F238E27FC236}">
                <a16:creationId xmlns:a16="http://schemas.microsoft.com/office/drawing/2014/main" id="{2CB3BBF1-D79B-E235-6BBD-C5B6D7B0AE04}"/>
              </a:ext>
            </a:extLst>
          </p:cNvPr>
          <p:cNvSpPr txBox="1"/>
          <p:nvPr/>
        </p:nvSpPr>
        <p:spPr>
          <a:xfrm>
            <a:off x="606490" y="1670179"/>
            <a:ext cx="11094098" cy="4247317"/>
          </a:xfrm>
          <a:prstGeom prst="rect">
            <a:avLst/>
          </a:prstGeom>
          <a:noFill/>
        </p:spPr>
        <p:txBody>
          <a:bodyPr wrap="square">
            <a:spAutoFit/>
          </a:bodyPr>
          <a:lstStyle/>
          <a:p>
            <a:pPr algn="l"/>
            <a:r>
              <a:rPr lang="en-US" b="0" i="0" dirty="0">
                <a:solidFill>
                  <a:srgbClr val="000000"/>
                </a:solidFill>
                <a:effectLst/>
                <a:highlight>
                  <a:srgbClr val="F7F7F7"/>
                </a:highlight>
                <a:latin typeface="-apple-system"/>
              </a:rPr>
              <a:t>In </a:t>
            </a:r>
            <a:r>
              <a:rPr lang="en-US" b="0" i="0" dirty="0" err="1">
                <a:solidFill>
                  <a:srgbClr val="000000"/>
                </a:solidFill>
                <a:effectLst/>
                <a:highlight>
                  <a:srgbClr val="F7F7F7"/>
                </a:highlight>
                <a:latin typeface="-apple-system"/>
              </a:rPr>
              <a:t>RxJS</a:t>
            </a:r>
            <a:r>
              <a:rPr lang="en-US" b="0" i="0" dirty="0">
                <a:solidFill>
                  <a:srgbClr val="000000"/>
                </a:solidFill>
                <a:effectLst/>
                <a:highlight>
                  <a:srgbClr val="F7F7F7"/>
                </a:highlight>
                <a:latin typeface="-apple-system"/>
              </a:rPr>
              <a:t>, a stream refers to a sequence of values emitted over time. It is represented by an Observable, which is a core concept in reactive programming.</a:t>
            </a:r>
            <a:br>
              <a:rPr lang="en-US" b="0" i="0" dirty="0">
                <a:solidFill>
                  <a:srgbClr val="000000"/>
                </a:solidFill>
                <a:effectLst/>
                <a:highlight>
                  <a:srgbClr val="F7F7F7"/>
                </a:highlight>
                <a:latin typeface="-apple-system"/>
              </a:rPr>
            </a:br>
            <a:br>
              <a:rPr lang="en-US" b="0" i="0" dirty="0">
                <a:solidFill>
                  <a:srgbClr val="000000"/>
                </a:solidFill>
                <a:effectLst/>
                <a:highlight>
                  <a:srgbClr val="F7F7F7"/>
                </a:highlight>
                <a:latin typeface="-apple-system"/>
              </a:rPr>
            </a:br>
            <a:endParaRPr lang="en-US" b="0" i="0" dirty="0">
              <a:solidFill>
                <a:srgbClr val="000000"/>
              </a:solidFill>
              <a:effectLst/>
              <a:highlight>
                <a:srgbClr val="F7F7F7"/>
              </a:highlight>
              <a:latin typeface="-apple-system"/>
            </a:endParaRPr>
          </a:p>
          <a:p>
            <a:pPr algn="l"/>
            <a:endParaRPr lang="en-US" dirty="0">
              <a:solidFill>
                <a:srgbClr val="000000"/>
              </a:solidFill>
              <a:highlight>
                <a:srgbClr val="F7F7F7"/>
              </a:highlight>
              <a:latin typeface="-apple-system"/>
            </a:endParaRPr>
          </a:p>
          <a:p>
            <a:pPr algn="l"/>
            <a:endParaRPr lang="en-US" b="0" i="0" dirty="0">
              <a:solidFill>
                <a:srgbClr val="000000"/>
              </a:solidFill>
              <a:effectLst/>
              <a:highlight>
                <a:srgbClr val="F7F7F7"/>
              </a:highlight>
              <a:latin typeface="-apple-system"/>
            </a:endParaRPr>
          </a:p>
          <a:p>
            <a:pPr algn="l"/>
            <a:endParaRPr lang="en-US" dirty="0">
              <a:solidFill>
                <a:srgbClr val="000000"/>
              </a:solidFill>
              <a:highlight>
                <a:srgbClr val="F7F7F7"/>
              </a:highlight>
              <a:latin typeface="-apple-system"/>
            </a:endParaRPr>
          </a:p>
          <a:p>
            <a:pPr algn="l"/>
            <a:endParaRPr lang="en-US" b="0" i="0" dirty="0">
              <a:solidFill>
                <a:srgbClr val="000000"/>
              </a:solidFill>
              <a:effectLst/>
              <a:highlight>
                <a:srgbClr val="F7F7F7"/>
              </a:highlight>
              <a:latin typeface="-apple-system"/>
            </a:endParaRPr>
          </a:p>
          <a:p>
            <a:pPr algn="l"/>
            <a:endParaRPr lang="en-US" b="0" i="0" dirty="0">
              <a:solidFill>
                <a:srgbClr val="000000"/>
              </a:solidFill>
              <a:effectLst/>
              <a:highlight>
                <a:srgbClr val="F7F7F7"/>
              </a:highlight>
              <a:latin typeface="-apple-system"/>
            </a:endParaRPr>
          </a:p>
          <a:p>
            <a:pPr algn="l"/>
            <a:endParaRPr lang="en-US" dirty="0">
              <a:solidFill>
                <a:srgbClr val="000000"/>
              </a:solidFill>
              <a:highlight>
                <a:srgbClr val="F7F7F7"/>
              </a:highlight>
              <a:latin typeface="-apple-system"/>
            </a:endParaRPr>
          </a:p>
          <a:p>
            <a:pPr algn="l"/>
            <a:endParaRPr lang="en-US" b="0" i="0" dirty="0">
              <a:solidFill>
                <a:srgbClr val="000000"/>
              </a:solidFill>
              <a:effectLst/>
              <a:highlight>
                <a:srgbClr val="F7F7F7"/>
              </a:highlight>
              <a:latin typeface="-apple-system"/>
            </a:endParaRPr>
          </a:p>
          <a:p>
            <a:pPr algn="l"/>
            <a:endParaRPr lang="en-US" b="0" i="0" dirty="0">
              <a:solidFill>
                <a:srgbClr val="000000"/>
              </a:solidFill>
              <a:effectLst/>
              <a:highlight>
                <a:srgbClr val="F7F7F7"/>
              </a:highlight>
              <a:latin typeface="-apple-system"/>
            </a:endParaRPr>
          </a:p>
          <a:p>
            <a:pPr algn="l"/>
            <a:endParaRPr lang="en-US" b="0" i="0" dirty="0">
              <a:solidFill>
                <a:srgbClr val="000000"/>
              </a:solidFill>
              <a:effectLst/>
              <a:highlight>
                <a:srgbClr val="F7F7F7"/>
              </a:highlight>
              <a:latin typeface="-apple-system"/>
            </a:endParaRPr>
          </a:p>
          <a:p>
            <a:pPr algn="l"/>
            <a:r>
              <a:rPr lang="en-US" b="0" i="0" dirty="0">
                <a:solidFill>
                  <a:srgbClr val="000000"/>
                </a:solidFill>
                <a:effectLst/>
                <a:highlight>
                  <a:srgbClr val="F7F7F7"/>
                </a:highlight>
                <a:latin typeface="-apple-system"/>
              </a:rPr>
              <a:t>An Observable in </a:t>
            </a:r>
            <a:r>
              <a:rPr lang="en-US" b="0" i="0" dirty="0" err="1">
                <a:solidFill>
                  <a:srgbClr val="000000"/>
                </a:solidFill>
                <a:effectLst/>
                <a:highlight>
                  <a:srgbClr val="F7F7F7"/>
                </a:highlight>
                <a:latin typeface="-apple-system"/>
              </a:rPr>
              <a:t>RxJS</a:t>
            </a:r>
            <a:r>
              <a:rPr lang="en-US" b="0" i="0" dirty="0">
                <a:solidFill>
                  <a:srgbClr val="000000"/>
                </a:solidFill>
                <a:effectLst/>
                <a:highlight>
                  <a:srgbClr val="F7F7F7"/>
                </a:highlight>
                <a:latin typeface="-apple-system"/>
              </a:rPr>
              <a:t> is a producer of multiple values that can be observed by subscribers. It can emit values asynchronously and can also emit errors or indicate the completion of the stream.</a:t>
            </a:r>
          </a:p>
        </p:txBody>
      </p:sp>
      <p:pic>
        <p:nvPicPr>
          <p:cNvPr id="19" name="Picture 18">
            <a:extLst>
              <a:ext uri="{FF2B5EF4-FFF2-40B4-BE49-F238E27FC236}">
                <a16:creationId xmlns:a16="http://schemas.microsoft.com/office/drawing/2014/main" id="{65B93563-109F-BDDE-009C-69CF13539A3F}"/>
              </a:ext>
            </a:extLst>
          </p:cNvPr>
          <p:cNvPicPr>
            <a:picLocks noChangeAspect="1"/>
          </p:cNvPicPr>
          <p:nvPr/>
        </p:nvPicPr>
        <p:blipFill>
          <a:blip r:embed="rId2"/>
          <a:stretch>
            <a:fillRect/>
          </a:stretch>
        </p:blipFill>
        <p:spPr>
          <a:xfrm>
            <a:off x="938908" y="2593444"/>
            <a:ext cx="8447688" cy="2400786"/>
          </a:xfrm>
          <a:prstGeom prst="rect">
            <a:avLst/>
          </a:prstGeom>
        </p:spPr>
      </p:pic>
    </p:spTree>
    <p:extLst>
      <p:ext uri="{BB962C8B-B14F-4D97-AF65-F5344CB8AC3E}">
        <p14:creationId xmlns:p14="http://schemas.microsoft.com/office/powerpoint/2010/main" val="25968336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1BC8A73-237D-3A76-31FC-EE96C4AE91EB}"/>
              </a:ext>
            </a:extLst>
          </p:cNvPr>
          <p:cNvSpPr>
            <a:spLocks noGrp="1"/>
          </p:cNvSpPr>
          <p:nvPr>
            <p:ph type="title"/>
          </p:nvPr>
        </p:nvSpPr>
        <p:spPr/>
        <p:txBody>
          <a:bodyPr/>
          <a:lstStyle/>
          <a:p>
            <a:r>
              <a:rPr lang="en-US" b="0" i="0" dirty="0">
                <a:solidFill>
                  <a:srgbClr val="000000"/>
                </a:solidFill>
                <a:effectLst/>
                <a:highlight>
                  <a:srgbClr val="F7F7F7"/>
                </a:highlight>
                <a:latin typeface="-apple-system"/>
              </a:rPr>
              <a:t>Observables</a:t>
            </a:r>
            <a:endParaRPr lang="en-US" dirty="0"/>
          </a:p>
        </p:txBody>
      </p:sp>
      <p:sp>
        <p:nvSpPr>
          <p:cNvPr id="10" name="TextBox 9">
            <a:extLst>
              <a:ext uri="{FF2B5EF4-FFF2-40B4-BE49-F238E27FC236}">
                <a16:creationId xmlns:a16="http://schemas.microsoft.com/office/drawing/2014/main" id="{176372D2-367B-65C8-0FF4-A15ABE16172A}"/>
              </a:ext>
            </a:extLst>
          </p:cNvPr>
          <p:cNvSpPr txBox="1"/>
          <p:nvPr/>
        </p:nvSpPr>
        <p:spPr>
          <a:xfrm>
            <a:off x="521207" y="1375923"/>
            <a:ext cx="11272687" cy="5262979"/>
          </a:xfrm>
          <a:prstGeom prst="rect">
            <a:avLst/>
          </a:prstGeom>
          <a:noFill/>
        </p:spPr>
        <p:txBody>
          <a:bodyPr wrap="square">
            <a:spAutoFit/>
          </a:bodyPr>
          <a:lstStyle/>
          <a:p>
            <a:pPr algn="l">
              <a:lnSpc>
                <a:spcPct val="150000"/>
              </a:lnSpc>
            </a:pPr>
            <a:r>
              <a:rPr lang="en-US" sz="1600" b="0" i="0" dirty="0">
                <a:solidFill>
                  <a:srgbClr val="000000"/>
                </a:solidFill>
                <a:effectLst/>
                <a:highlight>
                  <a:srgbClr val="F7F7F7"/>
                </a:highlight>
                <a:latin typeface="-apple-system"/>
              </a:rPr>
              <a:t>Observables are a fundamental concept in </a:t>
            </a:r>
            <a:r>
              <a:rPr lang="en-US" sz="1600" b="0" i="0" dirty="0" err="1">
                <a:solidFill>
                  <a:srgbClr val="000000"/>
                </a:solidFill>
                <a:effectLst/>
                <a:highlight>
                  <a:srgbClr val="F7F7F7"/>
                </a:highlight>
                <a:latin typeface="-apple-system"/>
              </a:rPr>
              <a:t>RxJS</a:t>
            </a:r>
            <a:r>
              <a:rPr lang="en-US" sz="1600" b="0" i="0" dirty="0">
                <a:solidFill>
                  <a:srgbClr val="000000"/>
                </a:solidFill>
                <a:effectLst/>
                <a:highlight>
                  <a:srgbClr val="F7F7F7"/>
                </a:highlight>
                <a:latin typeface="-apple-system"/>
              </a:rPr>
              <a:t>. They represent a source of multiple values that can be observed over time. An observable can emit values, errors, and completion signals, providing a way to handle asynchronous data and events in a reactive programming paradigm.</a:t>
            </a:r>
          </a:p>
          <a:p>
            <a:pPr algn="l">
              <a:lnSpc>
                <a:spcPct val="150000"/>
              </a:lnSpc>
            </a:pPr>
            <a:r>
              <a:rPr lang="en-US" sz="1600" b="0" i="0" dirty="0">
                <a:solidFill>
                  <a:srgbClr val="000000"/>
                </a:solidFill>
                <a:effectLst/>
                <a:highlight>
                  <a:srgbClr val="F7F7F7"/>
                </a:highlight>
                <a:latin typeface="-apple-system"/>
              </a:rPr>
              <a:t>The key characteristics of observables in </a:t>
            </a:r>
            <a:r>
              <a:rPr lang="en-US" sz="1600" b="0" i="0" dirty="0" err="1">
                <a:solidFill>
                  <a:srgbClr val="000000"/>
                </a:solidFill>
                <a:effectLst/>
                <a:highlight>
                  <a:srgbClr val="F7F7F7"/>
                </a:highlight>
                <a:latin typeface="-apple-system"/>
              </a:rPr>
              <a:t>RxJS</a:t>
            </a:r>
            <a:r>
              <a:rPr lang="en-US" sz="1600" b="0" i="0" dirty="0">
                <a:solidFill>
                  <a:srgbClr val="000000"/>
                </a:solidFill>
                <a:effectLst/>
                <a:highlight>
                  <a:srgbClr val="F7F7F7"/>
                </a:highlight>
                <a:latin typeface="-apple-system"/>
              </a:rPr>
              <a:t> are:</a:t>
            </a:r>
          </a:p>
          <a:p>
            <a:pPr lvl="1" fontAlgn="t">
              <a:lnSpc>
                <a:spcPct val="150000"/>
              </a:lnSpc>
              <a:buFont typeface="+mj-lt"/>
              <a:buAutoNum type="arabicPeriod"/>
            </a:pPr>
            <a:r>
              <a:rPr lang="en-US" sz="1600" b="0" i="0" dirty="0">
                <a:solidFill>
                  <a:srgbClr val="000000"/>
                </a:solidFill>
                <a:effectLst/>
                <a:highlight>
                  <a:srgbClr val="F7F7F7"/>
                </a:highlight>
                <a:latin typeface="-apple-system"/>
              </a:rPr>
              <a:t> Source of Values: Observables act as a source of values that can be emitted over time. They can emit zero, one, or multiple values asynchronously, allowing you to model a stream of data or events.</a:t>
            </a:r>
          </a:p>
          <a:p>
            <a:pPr lvl="1" fontAlgn="t">
              <a:lnSpc>
                <a:spcPct val="150000"/>
              </a:lnSpc>
              <a:buFont typeface="+mj-lt"/>
              <a:buAutoNum type="arabicPeriod"/>
            </a:pPr>
            <a:r>
              <a:rPr lang="en-US" sz="1600" b="0" i="0" dirty="0">
                <a:solidFill>
                  <a:srgbClr val="000000"/>
                </a:solidFill>
                <a:effectLst/>
                <a:highlight>
                  <a:srgbClr val="F7F7F7"/>
                </a:highlight>
                <a:latin typeface="-apple-system"/>
              </a:rPr>
              <a:t> Asynchronous Nature: Observables can emit values asynchronously, meaning they are not limited to immediate or synchronous data. They can represent time-based events, such as user interactions, HTTP responses, or data from a database.</a:t>
            </a:r>
          </a:p>
          <a:p>
            <a:pPr lvl="1" fontAlgn="t">
              <a:lnSpc>
                <a:spcPct val="150000"/>
              </a:lnSpc>
              <a:buFont typeface="+mj-lt"/>
              <a:buAutoNum type="arabicPeriod"/>
            </a:pPr>
            <a:r>
              <a:rPr lang="en-US" sz="1600" b="0" i="0" dirty="0">
                <a:solidFill>
                  <a:srgbClr val="000000"/>
                </a:solidFill>
                <a:effectLst/>
                <a:highlight>
                  <a:srgbClr val="F7F7F7"/>
                </a:highlight>
                <a:latin typeface="-apple-system"/>
              </a:rPr>
              <a:t> Emits Errors: Observables can emit error notifications when an error occurs during the stream. This enables you to handle and propagate errors in a consistent way within your application.</a:t>
            </a:r>
          </a:p>
          <a:p>
            <a:pPr lvl="1" fontAlgn="t">
              <a:lnSpc>
                <a:spcPct val="150000"/>
              </a:lnSpc>
              <a:buFont typeface="+mj-lt"/>
              <a:buAutoNum type="arabicPeriod"/>
            </a:pPr>
            <a:r>
              <a:rPr lang="en-US" sz="1600" b="0" i="0" dirty="0">
                <a:solidFill>
                  <a:srgbClr val="000000"/>
                </a:solidFill>
                <a:effectLst/>
                <a:highlight>
                  <a:srgbClr val="F7F7F7"/>
                </a:highlight>
                <a:latin typeface="-apple-system"/>
              </a:rPr>
              <a:t> Completion Signal: Observables can emit a completion signal to indicate that no more values will be emitted. This can be useful for resource cleanup or signaling the end of a stream.</a:t>
            </a:r>
          </a:p>
          <a:p>
            <a:pPr lvl="1" fontAlgn="t">
              <a:lnSpc>
                <a:spcPct val="150000"/>
              </a:lnSpc>
              <a:buFont typeface="+mj-lt"/>
              <a:buAutoNum type="arabicPeriod"/>
            </a:pPr>
            <a:r>
              <a:rPr lang="en-US" sz="1600" b="0" i="0" dirty="0">
                <a:solidFill>
                  <a:srgbClr val="000000"/>
                </a:solidFill>
                <a:effectLst/>
                <a:highlight>
                  <a:srgbClr val="F7F7F7"/>
                </a:highlight>
                <a:latin typeface="-apple-system"/>
              </a:rPr>
              <a:t> Subscribing and Observing: Observables are passive until they are subscribed to by an observer. Observers subscribe to an observable to receive values, errors, and completion signals emitted by the observable.</a:t>
            </a:r>
          </a:p>
        </p:txBody>
      </p:sp>
    </p:spTree>
    <p:extLst>
      <p:ext uri="{BB962C8B-B14F-4D97-AF65-F5344CB8AC3E}">
        <p14:creationId xmlns:p14="http://schemas.microsoft.com/office/powerpoint/2010/main" val="132867600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2719F-1EAF-EA49-80D8-8B004AED8BFB}"/>
              </a:ext>
            </a:extLst>
          </p:cNvPr>
          <p:cNvSpPr>
            <a:spLocks noGrp="1"/>
          </p:cNvSpPr>
          <p:nvPr>
            <p:ph type="title"/>
          </p:nvPr>
        </p:nvSpPr>
        <p:spPr/>
        <p:txBody>
          <a:bodyPr/>
          <a:lstStyle/>
          <a:p>
            <a:r>
              <a:rPr lang="en-US" b="0" i="0" dirty="0">
                <a:solidFill>
                  <a:srgbClr val="000000"/>
                </a:solidFill>
                <a:effectLst/>
                <a:highlight>
                  <a:srgbClr val="F7F7F7"/>
                </a:highlight>
                <a:latin typeface="-apple-system"/>
              </a:rPr>
              <a:t>Observables</a:t>
            </a:r>
            <a:endParaRPr lang="en-US" dirty="0"/>
          </a:p>
        </p:txBody>
      </p:sp>
      <p:sp>
        <p:nvSpPr>
          <p:cNvPr id="3" name="Content Placeholder 2">
            <a:extLst>
              <a:ext uri="{FF2B5EF4-FFF2-40B4-BE49-F238E27FC236}">
                <a16:creationId xmlns:a16="http://schemas.microsoft.com/office/drawing/2014/main" id="{356BFC20-5E55-3A67-4C4C-0B653C38D4AB}"/>
              </a:ext>
            </a:extLst>
          </p:cNvPr>
          <p:cNvSpPr>
            <a:spLocks noGrp="1"/>
          </p:cNvSpPr>
          <p:nvPr>
            <p:ph sz="quarter" idx="10"/>
          </p:nvPr>
        </p:nvSpPr>
        <p:spPr>
          <a:xfrm>
            <a:off x="539495" y="1435608"/>
            <a:ext cx="6523777" cy="3977640"/>
          </a:xfrm>
        </p:spPr>
        <p:txBody>
          <a:bodyPr>
            <a:normAutofit fontScale="85000" lnSpcReduction="10000"/>
          </a:bodyPr>
          <a:lstStyle/>
          <a:p>
            <a:pPr rtl="0">
              <a:spcBef>
                <a:spcPts val="0"/>
              </a:spcBef>
              <a:spcAft>
                <a:spcPts val="1600"/>
              </a:spcAft>
            </a:pPr>
            <a:r>
              <a:rPr lang="en-US" sz="1800" b="0" i="0" u="none" strike="noStrike" dirty="0">
                <a:solidFill>
                  <a:srgbClr val="000000"/>
                </a:solidFill>
                <a:effectLst/>
                <a:latin typeface="Roboto Mono" panose="00000009000000000000" pitchFamily="49" charset="0"/>
              </a:rPr>
              <a:t>import { Observable } from '</a:t>
            </a:r>
            <a:r>
              <a:rPr lang="en-US" sz="1800" b="0" i="0" u="none" strike="noStrike" dirty="0" err="1">
                <a:solidFill>
                  <a:srgbClr val="000000"/>
                </a:solidFill>
                <a:effectLst/>
                <a:latin typeface="Roboto Mono" panose="00000009000000000000" pitchFamily="49" charset="0"/>
              </a:rPr>
              <a:t>rxjs</a:t>
            </a:r>
            <a:r>
              <a:rPr lang="en-US" sz="1800" b="0" i="0" u="none" strike="noStrike" dirty="0">
                <a:solidFill>
                  <a:srgbClr val="000000"/>
                </a:solidFill>
                <a:effectLst/>
                <a:latin typeface="Roboto Mono" panose="00000009000000000000" pitchFamily="49" charset="0"/>
              </a:rPr>
              <a:t>';</a:t>
            </a:r>
            <a:endParaRPr lang="en-US" b="0" dirty="0">
              <a:effectLst/>
            </a:endParaRPr>
          </a:p>
          <a:p>
            <a:pPr rtl="0">
              <a:spcBef>
                <a:spcPts val="0"/>
              </a:spcBef>
              <a:spcAft>
                <a:spcPts val="1600"/>
              </a:spcAft>
            </a:pPr>
            <a:r>
              <a:rPr lang="en-US" sz="1800" b="0" i="0" u="none" strike="noStrike" dirty="0">
                <a:solidFill>
                  <a:srgbClr val="000000"/>
                </a:solidFill>
                <a:effectLst/>
                <a:latin typeface="Roboto Mono" panose="00000009000000000000" pitchFamily="49" charset="0"/>
              </a:rPr>
              <a:t> </a:t>
            </a:r>
            <a:endParaRPr lang="en-US" b="0" dirty="0">
              <a:effectLst/>
            </a:endParaRPr>
          </a:p>
          <a:p>
            <a:pPr rtl="0">
              <a:spcBef>
                <a:spcPts val="0"/>
              </a:spcBef>
              <a:spcAft>
                <a:spcPts val="1600"/>
              </a:spcAft>
            </a:pPr>
            <a:r>
              <a:rPr lang="en-US" sz="1800" b="0" i="0" u="none" strike="noStrike" dirty="0">
                <a:solidFill>
                  <a:srgbClr val="000000"/>
                </a:solidFill>
                <a:effectLst/>
                <a:latin typeface="Roboto Mono" panose="00000009000000000000" pitchFamily="49" charset="0"/>
              </a:rPr>
              <a:t>const hi = </a:t>
            </a:r>
            <a:r>
              <a:rPr lang="en-US" sz="1800" b="0" i="0" u="none" strike="noStrike" dirty="0" err="1">
                <a:solidFill>
                  <a:srgbClr val="000000"/>
                </a:solidFill>
                <a:effectLst/>
                <a:latin typeface="Roboto Mono" panose="00000009000000000000" pitchFamily="49" charset="0"/>
              </a:rPr>
              <a:t>Observable.create</a:t>
            </a:r>
            <a:r>
              <a:rPr lang="en-US" sz="1800" b="0" i="0" u="none" strike="noStrike" dirty="0">
                <a:solidFill>
                  <a:srgbClr val="000000"/>
                </a:solidFill>
                <a:effectLst/>
                <a:latin typeface="Roboto Mono" panose="00000009000000000000" pitchFamily="49" charset="0"/>
              </a:rPr>
              <a:t>(function (observer) {</a:t>
            </a:r>
            <a:endParaRPr lang="en-US" b="0" dirty="0">
              <a:effectLst/>
            </a:endParaRPr>
          </a:p>
          <a:p>
            <a:pPr rtl="0">
              <a:spcBef>
                <a:spcPts val="0"/>
              </a:spcBef>
              <a:spcAft>
                <a:spcPts val="1600"/>
              </a:spcAft>
            </a:pPr>
            <a:r>
              <a:rPr lang="en-US" sz="1800" b="0" i="0" u="none" strike="noStrike" dirty="0">
                <a:solidFill>
                  <a:srgbClr val="000000"/>
                </a:solidFill>
                <a:effectLst/>
                <a:latin typeface="Roboto Mono" panose="00000009000000000000" pitchFamily="49" charset="0"/>
              </a:rPr>
              <a:t>  </a:t>
            </a:r>
            <a:r>
              <a:rPr lang="en-US" sz="1800" b="0" i="0" u="none" strike="noStrike" dirty="0" err="1">
                <a:solidFill>
                  <a:srgbClr val="000000"/>
                </a:solidFill>
                <a:effectLst/>
                <a:latin typeface="Roboto Mono" panose="00000009000000000000" pitchFamily="49" charset="0"/>
              </a:rPr>
              <a:t>observer.next</a:t>
            </a:r>
            <a:r>
              <a:rPr lang="en-US" sz="1800" b="0" i="0" u="none" strike="noStrike" dirty="0">
                <a:solidFill>
                  <a:srgbClr val="000000"/>
                </a:solidFill>
                <a:effectLst/>
                <a:latin typeface="Roboto Mono" panose="00000009000000000000" pitchFamily="49" charset="0"/>
              </a:rPr>
              <a:t>('Hello');</a:t>
            </a:r>
            <a:endParaRPr lang="en-US" b="0" dirty="0">
              <a:effectLst/>
            </a:endParaRPr>
          </a:p>
          <a:p>
            <a:pPr rtl="0">
              <a:spcBef>
                <a:spcPts val="0"/>
              </a:spcBef>
              <a:spcAft>
                <a:spcPts val="1600"/>
              </a:spcAft>
            </a:pPr>
            <a:r>
              <a:rPr lang="en-US" sz="1800" b="0" i="0" u="none" strike="noStrike" dirty="0">
                <a:solidFill>
                  <a:srgbClr val="000000"/>
                </a:solidFill>
                <a:effectLst/>
                <a:latin typeface="Roboto Mono" panose="00000009000000000000" pitchFamily="49" charset="0"/>
              </a:rPr>
              <a:t>  </a:t>
            </a:r>
            <a:r>
              <a:rPr lang="en-US" sz="1800" b="0" i="0" u="none" strike="noStrike" dirty="0" err="1">
                <a:solidFill>
                  <a:srgbClr val="000000"/>
                </a:solidFill>
                <a:effectLst/>
                <a:latin typeface="Roboto Mono" panose="00000009000000000000" pitchFamily="49" charset="0"/>
              </a:rPr>
              <a:t>observer.next</a:t>
            </a:r>
            <a:r>
              <a:rPr lang="en-US" sz="1800" b="0" i="0" u="none" strike="noStrike" dirty="0">
                <a:solidFill>
                  <a:srgbClr val="000000"/>
                </a:solidFill>
                <a:effectLst/>
                <a:latin typeface="Roboto Mono" panose="00000009000000000000" pitchFamily="49" charset="0"/>
              </a:rPr>
              <a:t>('World');</a:t>
            </a:r>
            <a:endParaRPr lang="en-US" b="0" dirty="0">
              <a:effectLst/>
            </a:endParaRPr>
          </a:p>
          <a:p>
            <a:pPr rtl="0">
              <a:spcBef>
                <a:spcPts val="0"/>
              </a:spcBef>
              <a:spcAft>
                <a:spcPts val="1600"/>
              </a:spcAft>
            </a:pPr>
            <a:r>
              <a:rPr lang="en-US" sz="1800" b="0" i="0" u="none" strike="noStrike" dirty="0">
                <a:solidFill>
                  <a:srgbClr val="000000"/>
                </a:solidFill>
                <a:effectLst/>
                <a:latin typeface="Roboto Mono" panose="00000009000000000000" pitchFamily="49" charset="0"/>
              </a:rPr>
              <a:t>});</a:t>
            </a:r>
            <a:endParaRPr lang="en-US" b="0" dirty="0">
              <a:effectLst/>
            </a:endParaRPr>
          </a:p>
          <a:p>
            <a:br>
              <a:rPr lang="en-US" dirty="0"/>
            </a:br>
            <a:endParaRPr lang="en-US" dirty="0"/>
          </a:p>
        </p:txBody>
      </p:sp>
    </p:spTree>
    <p:extLst>
      <p:ext uri="{BB962C8B-B14F-4D97-AF65-F5344CB8AC3E}">
        <p14:creationId xmlns:p14="http://schemas.microsoft.com/office/powerpoint/2010/main" val="12238437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096C8F51-70E6-CA48-BE96-C07C00425526}"/>
              </a:ext>
            </a:extLst>
          </p:cNvPr>
          <p:cNvSpPr>
            <a:spLocks noGrp="1"/>
          </p:cNvSpPr>
          <p:nvPr>
            <p:ph type="title"/>
          </p:nvPr>
        </p:nvSpPr>
        <p:spPr/>
        <p:txBody>
          <a:bodyPr/>
          <a:lstStyle/>
          <a:p>
            <a:r>
              <a:rPr lang="en-US" b="0" i="0" dirty="0">
                <a:solidFill>
                  <a:srgbClr val="000000"/>
                </a:solidFill>
                <a:effectLst/>
                <a:highlight>
                  <a:srgbClr val="F7F7F7"/>
                </a:highlight>
                <a:latin typeface="-apple-system"/>
              </a:rPr>
              <a:t>Observers</a:t>
            </a:r>
            <a:endParaRPr lang="en-US" dirty="0"/>
          </a:p>
        </p:txBody>
      </p:sp>
      <p:sp>
        <p:nvSpPr>
          <p:cNvPr id="11" name="TextBox 10">
            <a:extLst>
              <a:ext uri="{FF2B5EF4-FFF2-40B4-BE49-F238E27FC236}">
                <a16:creationId xmlns:a16="http://schemas.microsoft.com/office/drawing/2014/main" id="{CAE1DB95-15B5-D7D4-A4ED-EFEE041281C4}"/>
              </a:ext>
            </a:extLst>
          </p:cNvPr>
          <p:cNvSpPr txBox="1"/>
          <p:nvPr/>
        </p:nvSpPr>
        <p:spPr>
          <a:xfrm>
            <a:off x="521207" y="1418253"/>
            <a:ext cx="11104736" cy="5442195"/>
          </a:xfrm>
          <a:prstGeom prst="rect">
            <a:avLst/>
          </a:prstGeom>
          <a:noFill/>
        </p:spPr>
        <p:txBody>
          <a:bodyPr wrap="square">
            <a:spAutoFit/>
          </a:bodyPr>
          <a:lstStyle/>
          <a:p>
            <a:pPr>
              <a:lnSpc>
                <a:spcPct val="150000"/>
              </a:lnSpc>
            </a:pPr>
            <a:r>
              <a:rPr lang="en-US" b="0" i="0" dirty="0">
                <a:solidFill>
                  <a:srgbClr val="000000"/>
                </a:solidFill>
                <a:effectLst/>
                <a:highlight>
                  <a:srgbClr val="F7F7F7"/>
                </a:highlight>
                <a:latin typeface="-apple-system"/>
              </a:rPr>
              <a:t>Observers play a crucial role in </a:t>
            </a:r>
            <a:r>
              <a:rPr lang="en-US" b="0" i="0" dirty="0" err="1">
                <a:solidFill>
                  <a:srgbClr val="000000"/>
                </a:solidFill>
                <a:effectLst/>
                <a:highlight>
                  <a:srgbClr val="F7F7F7"/>
                </a:highlight>
                <a:latin typeface="-apple-system"/>
              </a:rPr>
              <a:t>RxJS</a:t>
            </a:r>
            <a:r>
              <a:rPr lang="en-US" b="0" i="0" dirty="0">
                <a:solidFill>
                  <a:srgbClr val="000000"/>
                </a:solidFill>
                <a:effectLst/>
                <a:highlight>
                  <a:srgbClr val="F7F7F7"/>
                </a:highlight>
                <a:latin typeface="-apple-system"/>
              </a:rPr>
              <a:t> as they subscribe to observables and receive the values, errors, and completion signals emitted by those observables. They are the counterparts to observables and provide a way to react and handle the emitted data in a reactive programming flow.</a:t>
            </a:r>
          </a:p>
          <a:p>
            <a:pPr marL="742950" lvl="1" indent="-285750">
              <a:lnSpc>
                <a:spcPct val="150000"/>
              </a:lnSpc>
              <a:buFont typeface="Arial" panose="020B0604020202020204" pitchFamily="34" charset="0"/>
              <a:buChar char="•"/>
            </a:pPr>
            <a:endParaRPr lang="en-US" dirty="0">
              <a:solidFill>
                <a:srgbClr val="000000"/>
              </a:solidFill>
              <a:highlight>
                <a:srgbClr val="F7F7F7"/>
              </a:highlight>
              <a:latin typeface="-apple-system"/>
            </a:endParaRPr>
          </a:p>
          <a:p>
            <a:pPr marL="742950" lvl="1" indent="-285750">
              <a:lnSpc>
                <a:spcPct val="150000"/>
              </a:lnSpc>
              <a:buFont typeface="Arial" panose="020B0604020202020204" pitchFamily="34" charset="0"/>
              <a:buChar char="•"/>
            </a:pPr>
            <a:r>
              <a:rPr lang="en-US" dirty="0"/>
              <a:t>Subscribing to Observables: Observers subscribe to observables using the subscribe() method. This establishes a connection between the observer and the observable, allowing the observer to start receiving emitted values.</a:t>
            </a:r>
          </a:p>
          <a:p>
            <a:pPr marL="742950" lvl="1" indent="-285750">
              <a:lnSpc>
                <a:spcPct val="150000"/>
              </a:lnSpc>
              <a:buFont typeface="Arial" panose="020B0604020202020204" pitchFamily="34" charset="0"/>
              <a:buChar char="•"/>
            </a:pPr>
            <a:r>
              <a:rPr lang="en-US" dirty="0"/>
              <a:t>Handling Values: Observers define the logic for handling the values emitted by the observable. They provide a set of callback functions, such as next(), error(), and complete(), which are invoked by the observable based on the emitted events.</a:t>
            </a:r>
          </a:p>
          <a:p>
            <a:pPr marL="742950" lvl="1" indent="-285750">
              <a:lnSpc>
                <a:spcPct val="150000"/>
              </a:lnSpc>
              <a:buFont typeface="Arial" panose="020B0604020202020204" pitchFamily="34" charset="0"/>
              <a:buChar char="•"/>
            </a:pPr>
            <a:r>
              <a:rPr lang="en-US" dirty="0"/>
              <a:t>Unsubscribing: Observers can unsubscribe from observables to terminate the subscription and stop receiving further values. This is done by calling the unsubscribe() method returned by the subscribe() function.</a:t>
            </a:r>
          </a:p>
        </p:txBody>
      </p:sp>
    </p:spTree>
    <p:extLst>
      <p:ext uri="{BB962C8B-B14F-4D97-AF65-F5344CB8AC3E}">
        <p14:creationId xmlns:p14="http://schemas.microsoft.com/office/powerpoint/2010/main" val="72766816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EDC581-A99B-D2BC-C7CE-D6CDC91DDC2A}"/>
              </a:ext>
            </a:extLst>
          </p:cNvPr>
          <p:cNvSpPr>
            <a:spLocks noGrp="1"/>
          </p:cNvSpPr>
          <p:nvPr>
            <p:ph type="title"/>
          </p:nvPr>
        </p:nvSpPr>
        <p:spPr/>
        <p:txBody>
          <a:bodyPr/>
          <a:lstStyle/>
          <a:p>
            <a:r>
              <a:rPr lang="en-US" b="0" i="0" dirty="0">
                <a:solidFill>
                  <a:srgbClr val="000000"/>
                </a:solidFill>
                <a:effectLst/>
                <a:highlight>
                  <a:srgbClr val="F7F7F7"/>
                </a:highlight>
                <a:latin typeface="-apple-system"/>
              </a:rPr>
              <a:t>Observers</a:t>
            </a:r>
            <a:endParaRPr lang="en-US" dirty="0"/>
          </a:p>
        </p:txBody>
      </p:sp>
      <p:pic>
        <p:nvPicPr>
          <p:cNvPr id="8" name="Content Placeholder 7">
            <a:extLst>
              <a:ext uri="{FF2B5EF4-FFF2-40B4-BE49-F238E27FC236}">
                <a16:creationId xmlns:a16="http://schemas.microsoft.com/office/drawing/2014/main" id="{91A59AD9-8227-5806-2CC5-B6C63A02DA0D}"/>
              </a:ext>
            </a:extLst>
          </p:cNvPr>
          <p:cNvPicPr>
            <a:picLocks noGrp="1" noChangeAspect="1"/>
          </p:cNvPicPr>
          <p:nvPr>
            <p:ph sz="quarter" idx="10"/>
          </p:nvPr>
        </p:nvPicPr>
        <p:blipFill>
          <a:blip r:embed="rId2"/>
          <a:stretch>
            <a:fillRect/>
          </a:stretch>
        </p:blipFill>
        <p:spPr>
          <a:xfrm>
            <a:off x="1286199" y="1356281"/>
            <a:ext cx="9873213" cy="5199419"/>
          </a:xfrm>
        </p:spPr>
      </p:pic>
    </p:spTree>
    <p:extLst>
      <p:ext uri="{BB962C8B-B14F-4D97-AF65-F5344CB8AC3E}">
        <p14:creationId xmlns:p14="http://schemas.microsoft.com/office/powerpoint/2010/main" val="621805206"/>
      </p:ext>
    </p:extLst>
  </p:cSld>
  <p:clrMapOvr>
    <a:masterClrMapping/>
  </p:clrMapOvr>
</p:sld>
</file>

<file path=ppt/theme/theme1.xml><?xml version="1.0" encoding="utf-8"?>
<a:theme xmlns:a="http://schemas.openxmlformats.org/drawingml/2006/main" name="Cust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Segoe UI">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F10001108_Win32 v2" id="{08D89365-2E4C-432D-9349-8DF9B80AEEA1}" vid="{010FF314-90DF-4A21-BD0D-ADCBA34234A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Background xmlns="71af3243-3dd4-4a8d-8c0d-dd76da1f02a5">false</Background>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xsi:nil="true"/>
    <MediaServiceKeyPoints xmlns="71af3243-3dd4-4a8d-8c0d-dd76da1f02a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7" ma:contentTypeDescription="Create a new document." ma:contentTypeScope="" ma:versionID="c6f9a84f66a9c8b9a21755b9ffafb945">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27df39e3e7036dff54f89ddd5805ce72"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Status" minOccurs="0"/>
                <xsd:element ref="ns2:Image" minOccurs="0"/>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1:_ip_UnifiedCompliancePolicyProperties" minOccurs="0"/>
                <xsd:element ref="ns1:_ip_UnifiedCompliancePolicyUIAction" minOccurs="0"/>
                <xsd:element ref="ns4:TaxCatchAll" minOccurs="0"/>
                <xsd:element ref="ns2:ImageTagsTaxHTField" minOccurs="0"/>
                <xsd:element ref="ns2:MediaServiceLocation" minOccurs="0"/>
                <xsd:element ref="ns2:MediaLengthInSeconds" minOccurs="0"/>
                <xsd:element ref="ns2:Background" minOccurs="0"/>
                <xsd:element ref="ns2:MediaServiceSearchProperties" minOccurs="0"/>
                <xsd:element ref="ns2:MediaServiceDocTag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ma:readOnly="false">
      <xsd:simpleType>
        <xsd:restriction base="dms:Note"/>
      </xsd:simpleType>
    </xsd:element>
    <xsd:element name="_ip_UnifiedCompliancePolicyUIAction" ma:index="21" nillable="true" ma:displayName="Unified Compliance Policy UI Action" ma:hidden="true" ma:internalName="_ip_UnifiedCompliancePolicyUIAction"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Status" ma:index="2" nillable="true" ma:displayName="Status" ma:default="Not started" ma:format="Dropdown" ma:internalName="Status" ma:readOnly="false">
      <xsd:simpleType>
        <xsd:restriction base="dms:Choice">
          <xsd:enumeration value="Not started"/>
          <xsd:enumeration value="In Progress"/>
          <xsd:enumeration value="Completed"/>
        </xsd:restriction>
      </xsd:simpleType>
    </xsd:element>
    <xsd:element name="Image" ma:index="3" nillable="true" ma:displayName="Image" ma:format="Image" ma:internalName="Image"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hidden="true" ma:internalName="MediaServiceOCR" ma:readOnly="true">
      <xsd:simpleType>
        <xsd:restriction base="dms:Note"/>
      </xsd:simpleType>
    </xsd:element>
    <xsd:element name="MediaServiceAutoTags" ma:index="11" nillable="true" ma:displayName="MediaServiceAutoTags" ma:hidden="true"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hidden="true" ma:internalName="MediaServiceKeyPoints" ma:readOnly="false">
      <xsd:simpleType>
        <xsd:restriction base="dms:Note"/>
      </xsd:simpleType>
    </xsd:element>
    <xsd:element name="MediaServiceDateTaken" ma:index="18" nillable="true" ma:displayName="MediaServiceDateTaken" ma:hidden="true" ma:internalName="MediaServiceDateTaken" ma:readOnly="true">
      <xsd:simpleType>
        <xsd:restriction base="dms:Text"/>
      </xsd:simple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element name="MediaServiceLocation" ma:index="26" nillable="true" ma:displayName="Location" ma:hidden="true" ma:internalName="MediaServiceLocation" ma:readOnly="true">
      <xsd:simpleType>
        <xsd:restriction base="dms:Text"/>
      </xsd:simpleType>
    </xsd:element>
    <xsd:element name="MediaLengthInSeconds" ma:index="27" nillable="true" ma:displayName="MediaLengthInSeconds" ma:hidden="true" ma:internalName="MediaLengthInSeconds" ma:readOnly="true">
      <xsd:simpleType>
        <xsd:restriction base="dms:Unknown"/>
      </xsd:simpleType>
    </xsd:element>
    <xsd:element name="Background" ma:index="28" nillable="true" ma:displayName="Background" ma:default="0" ma:format="Dropdown" ma:internalName="Background">
      <xsd:simpleType>
        <xsd:restriction base="dms:Boolean"/>
      </xsd:simpleType>
    </xsd:element>
    <xsd:element name="MediaServiceSearchProperties" ma:index="29" nillable="true" ma:displayName="MediaServiceSearchProperties" ma:hidden="true" ma:internalName="MediaServiceSearchProperties" ma:readOnly="true">
      <xsd:simpleType>
        <xsd:restriction base="dms:Note"/>
      </xsd:simpleType>
    </xsd:element>
    <xsd:element name="MediaServiceDocTags" ma:index="30" nillable="true" ma:displayName="MediaServiceDocTags" ma:hidden="true" ma:internalName="MediaServiceDocTags" ma:readOnly="true">
      <xsd:simpleType>
        <xsd:restriction base="dms:Note"/>
      </xsd:simpleType>
    </xsd:element>
    <xsd:element name="MediaServiceObjectDetectorVersions" ma:index="31"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hidden="true" ma:internalName="SharedWithDetail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readOnly="false"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563EE24-83AF-4B4D-B45B-11D1ECD4364A}">
  <ds:schemaRefs>
    <ds:schemaRef ds:uri="http://schemas.microsoft.com/sharepoint/v3/contenttype/forms"/>
  </ds:schemaRefs>
</ds:datastoreItem>
</file>

<file path=customXml/itemProps2.xml><?xml version="1.0" encoding="utf-8"?>
<ds:datastoreItem xmlns:ds="http://schemas.openxmlformats.org/officeDocument/2006/customXml" ds:itemID="{5A3EE4EA-81C0-48D0-BEBD-A2EFD6B38B42}">
  <ds:schemaRefs>
    <ds:schemaRef ds:uri="http://schemas.microsoft.com/office/2006/metadata/properties"/>
    <ds:schemaRef ds:uri="http://schemas.microsoft.com/office/infopath/2007/PartnerControls"/>
    <ds:schemaRef ds:uri="http://schemas.microsoft.com/sharepoint/v3"/>
    <ds:schemaRef ds:uri="71af3243-3dd4-4a8d-8c0d-dd76da1f02a5"/>
    <ds:schemaRef ds:uri="230e9df3-be65-4c73-a93b-d1236ebd677e"/>
  </ds:schemaRefs>
</ds:datastoreItem>
</file>

<file path=customXml/itemProps3.xml><?xml version="1.0" encoding="utf-8"?>
<ds:datastoreItem xmlns:ds="http://schemas.openxmlformats.org/officeDocument/2006/customXml" ds:itemID="{B2FC9C26-AD58-4393-99DE-F67958CF6A2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{A50B8DB5-8CC6-4D6E-BD7D-A089BA0EA92E}tf10001108_win32</Template>
  <TotalTime>494</TotalTime>
  <Words>1654</Words>
  <Application>Microsoft Office PowerPoint</Application>
  <PresentationFormat>Widescreen</PresentationFormat>
  <Paragraphs>94</Paragraphs>
  <Slides>19</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19</vt:i4>
      </vt:variant>
    </vt:vector>
  </HeadingPairs>
  <TitlesOfParts>
    <vt:vector size="26" baseType="lpstr">
      <vt:lpstr>-apple-system</vt:lpstr>
      <vt:lpstr>Arial</vt:lpstr>
      <vt:lpstr>Calibri</vt:lpstr>
      <vt:lpstr>Roboto Mono</vt:lpstr>
      <vt:lpstr>Segoe UI</vt:lpstr>
      <vt:lpstr>Segoe UI Light</vt:lpstr>
      <vt:lpstr>Custom</vt:lpstr>
      <vt:lpstr>Introduction to RxJS</vt:lpstr>
      <vt:lpstr>Introduction to RxJS</vt:lpstr>
      <vt:lpstr>Reactive Programming</vt:lpstr>
      <vt:lpstr>Morph</vt:lpstr>
      <vt:lpstr>What's stream in RxJs</vt:lpstr>
      <vt:lpstr>Observables</vt:lpstr>
      <vt:lpstr>Observables</vt:lpstr>
      <vt:lpstr>Observers</vt:lpstr>
      <vt:lpstr>Observers</vt:lpstr>
      <vt:lpstr>Operators</vt:lpstr>
      <vt:lpstr>Subjects</vt:lpstr>
      <vt:lpstr>Subjects</vt:lpstr>
      <vt:lpstr>Subject</vt:lpstr>
      <vt:lpstr>Subject:</vt:lpstr>
      <vt:lpstr>BehaviorSubject:</vt:lpstr>
      <vt:lpstr>ReplaySubject:</vt:lpstr>
      <vt:lpstr>AsyncSubject</vt:lpstr>
      <vt:lpstr>Hot and Cold Observables</vt:lpstr>
      <vt:lpstr>Hot and Cold Observables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RxJS</dc:title>
  <dc:creator>Hossein Sadeghi</dc:creator>
  <cp:keywords/>
  <cp:lastModifiedBy>Hossein Sadeghi</cp:lastModifiedBy>
  <cp:revision>2</cp:revision>
  <dcterms:created xsi:type="dcterms:W3CDTF">2024-05-20T16:13:18Z</dcterms:created>
  <dcterms:modified xsi:type="dcterms:W3CDTF">2024-05-28T15:29:32Z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